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Libre Franklin"/>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hc/2gcA/0RRXkA2b0rc216EFQq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breFranklin-bold.fntdata"/><Relationship Id="rId20" Type="http://schemas.openxmlformats.org/officeDocument/2006/relationships/slide" Target="slides/slide15.xml"/><Relationship Id="rId42" Type="http://schemas.openxmlformats.org/officeDocument/2006/relationships/font" Target="fonts/LibreFranklin-boldItalic.fntdata"/><Relationship Id="rId41" Type="http://schemas.openxmlformats.org/officeDocument/2006/relationships/font" Target="fonts/LibreFranklin-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ibreFranklin-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6" name="Shape 16"/>
        <p:cNvGrpSpPr/>
        <p:nvPr/>
      </p:nvGrpSpPr>
      <p:grpSpPr>
        <a:xfrm>
          <a:off x="0" y="0"/>
          <a:ext cx="0" cy="0"/>
          <a:chOff x="0" y="0"/>
          <a:chExt cx="0" cy="0"/>
        </a:xfrm>
      </p:grpSpPr>
      <p:sp>
        <p:nvSpPr>
          <p:cNvPr id="17" name="Google Shape;17;p37"/>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7"/>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lt2"/>
              </a:buClr>
              <a:buSzPts val="2300"/>
              <a:buNone/>
              <a:defRPr sz="2300"/>
            </a:lvl1pPr>
            <a:lvl2pPr lvl="1" algn="ctr">
              <a:lnSpc>
                <a:spcPct val="94000"/>
              </a:lnSpc>
              <a:spcBef>
                <a:spcPts val="500"/>
              </a:spcBef>
              <a:spcAft>
                <a:spcPts val="0"/>
              </a:spcAft>
              <a:buClr>
                <a:schemeClr val="lt2"/>
              </a:buClr>
              <a:buSzPts val="2000"/>
              <a:buNone/>
              <a:defRPr sz="2000"/>
            </a:lvl2pPr>
            <a:lvl3pPr lvl="2" algn="ctr">
              <a:lnSpc>
                <a:spcPct val="94000"/>
              </a:lnSpc>
              <a:spcBef>
                <a:spcPts val="500"/>
              </a:spcBef>
              <a:spcAft>
                <a:spcPts val="0"/>
              </a:spcAft>
              <a:buClr>
                <a:schemeClr val="lt2"/>
              </a:buClr>
              <a:buSzPts val="1800"/>
              <a:buNone/>
              <a:defRPr sz="1800"/>
            </a:lvl3pPr>
            <a:lvl4pPr lvl="3" algn="ctr">
              <a:lnSpc>
                <a:spcPct val="94000"/>
              </a:lnSpc>
              <a:spcBef>
                <a:spcPts val="500"/>
              </a:spcBef>
              <a:spcAft>
                <a:spcPts val="0"/>
              </a:spcAft>
              <a:buClr>
                <a:schemeClr val="lt2"/>
              </a:buClr>
              <a:buSzPts val="1600"/>
              <a:buNone/>
              <a:defRPr sz="1600"/>
            </a:lvl4pPr>
            <a:lvl5pPr lvl="4" algn="ctr">
              <a:lnSpc>
                <a:spcPct val="94000"/>
              </a:lnSpc>
              <a:spcBef>
                <a:spcPts val="500"/>
              </a:spcBef>
              <a:spcAft>
                <a:spcPts val="0"/>
              </a:spcAft>
              <a:buClr>
                <a:schemeClr val="lt2"/>
              </a:buClr>
              <a:buSzPts val="1600"/>
              <a:buNone/>
              <a:defRPr sz="1600"/>
            </a:lvl5pPr>
            <a:lvl6pPr lvl="5" algn="ctr">
              <a:lnSpc>
                <a:spcPct val="94000"/>
              </a:lnSpc>
              <a:spcBef>
                <a:spcPts val="500"/>
              </a:spcBef>
              <a:spcAft>
                <a:spcPts val="0"/>
              </a:spcAft>
              <a:buClr>
                <a:schemeClr val="lt2"/>
              </a:buClr>
              <a:buSzPts val="1600"/>
              <a:buNone/>
              <a:defRPr sz="1600"/>
            </a:lvl6pPr>
            <a:lvl7pPr lvl="6" algn="ctr">
              <a:lnSpc>
                <a:spcPct val="94000"/>
              </a:lnSpc>
              <a:spcBef>
                <a:spcPts val="500"/>
              </a:spcBef>
              <a:spcAft>
                <a:spcPts val="0"/>
              </a:spcAft>
              <a:buClr>
                <a:schemeClr val="lt2"/>
              </a:buClr>
              <a:buSzPts val="1600"/>
              <a:buNone/>
              <a:defRPr sz="1600"/>
            </a:lvl7pPr>
            <a:lvl8pPr lvl="7" algn="ctr">
              <a:lnSpc>
                <a:spcPct val="94000"/>
              </a:lnSpc>
              <a:spcBef>
                <a:spcPts val="500"/>
              </a:spcBef>
              <a:spcAft>
                <a:spcPts val="0"/>
              </a:spcAft>
              <a:buClr>
                <a:schemeClr val="lt2"/>
              </a:buClr>
              <a:buSzPts val="1600"/>
              <a:buNone/>
              <a:defRPr sz="1600"/>
            </a:lvl8pPr>
            <a:lvl9pPr lvl="8" algn="ctr">
              <a:lnSpc>
                <a:spcPct val="94000"/>
              </a:lnSpc>
              <a:spcBef>
                <a:spcPts val="500"/>
              </a:spcBef>
              <a:spcAft>
                <a:spcPts val="200"/>
              </a:spcAft>
              <a:buClr>
                <a:schemeClr val="lt2"/>
              </a:buClr>
              <a:buSzPts val="1600"/>
              <a:buNone/>
              <a:defRPr sz="1600"/>
            </a:lvl9pPr>
          </a:lstStyle>
          <a:p/>
        </p:txBody>
      </p:sp>
      <p:sp>
        <p:nvSpPr>
          <p:cNvPr id="19" name="Google Shape;19;p37"/>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7"/>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7"/>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lt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lt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lt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lt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lt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lt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lt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22" name="Google Shape;22;p37"/>
          <p:cNvGrpSpPr/>
          <p:nvPr/>
        </p:nvGrpSpPr>
        <p:grpSpPr>
          <a:xfrm>
            <a:off x="752858" y="744469"/>
            <a:ext cx="10674117" cy="5349671"/>
            <a:chOff x="752858" y="744469"/>
            <a:chExt cx="10674117" cy="5349671"/>
          </a:xfrm>
        </p:grpSpPr>
        <p:sp>
          <p:nvSpPr>
            <p:cNvPr id="23" name="Google Shape;23;p37"/>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24" name="Google Shape;24;p37"/>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6" name="Shape 86"/>
        <p:cNvGrpSpPr/>
        <p:nvPr/>
      </p:nvGrpSpPr>
      <p:grpSpPr>
        <a:xfrm>
          <a:off x="0" y="0"/>
          <a:ext cx="0" cy="0"/>
          <a:chOff x="0" y="0"/>
          <a:chExt cx="0" cy="0"/>
        </a:xfrm>
      </p:grpSpPr>
      <p:sp>
        <p:nvSpPr>
          <p:cNvPr id="87" name="Google Shape;87;p45"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5"/>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45"/>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90" name="Google Shape;90;p45"/>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91" name="Google Shape;91;p45"/>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5"/>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45"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5" name="Shape 95"/>
        <p:cNvGrpSpPr/>
        <p:nvPr/>
      </p:nvGrpSpPr>
      <p:grpSpPr>
        <a:xfrm>
          <a:off x="0" y="0"/>
          <a:ext cx="0" cy="0"/>
          <a:chOff x="0" y="0"/>
          <a:chExt cx="0" cy="0"/>
        </a:xfrm>
      </p:grpSpPr>
      <p:sp>
        <p:nvSpPr>
          <p:cNvPr id="96" name="Google Shape;96;p46"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6"/>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6"/>
          <p:cNvSpPr/>
          <p:nvPr>
            <p:ph idx="2" type="pic"/>
          </p:nvPr>
        </p:nvSpPr>
        <p:spPr>
          <a:xfrm>
            <a:off x="5532120" y="0"/>
            <a:ext cx="6659880" cy="6857999"/>
          </a:xfrm>
          <a:prstGeom prst="rect">
            <a:avLst/>
          </a:prstGeom>
          <a:noFill/>
          <a:ln>
            <a:noFill/>
          </a:ln>
        </p:spPr>
      </p:sp>
      <p:sp>
        <p:nvSpPr>
          <p:cNvPr id="99" name="Google Shape;99;p46"/>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100" name="Google Shape;100;p46"/>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6"/>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6"/>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46"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4" name="Shape 104"/>
        <p:cNvGrpSpPr/>
        <p:nvPr/>
      </p:nvGrpSpPr>
      <p:grpSpPr>
        <a:xfrm>
          <a:off x="0" y="0"/>
          <a:ext cx="0" cy="0"/>
          <a:chOff x="0" y="0"/>
          <a:chExt cx="0" cy="0"/>
        </a:xfrm>
      </p:grpSpPr>
      <p:sp>
        <p:nvSpPr>
          <p:cNvPr id="105" name="Google Shape;105;p4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47"/>
          <p:cNvSpPr txBox="1"/>
          <p:nvPr>
            <p:ph idx="1" type="body"/>
          </p:nvPr>
        </p:nvSpPr>
        <p:spPr>
          <a:xfrm rot="5400000">
            <a:off x="4386263" y="-719137"/>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07" name="Google Shape;107;p4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0" name="Shape 110"/>
        <p:cNvGrpSpPr/>
        <p:nvPr/>
      </p:nvGrpSpPr>
      <p:grpSpPr>
        <a:xfrm>
          <a:off x="0" y="0"/>
          <a:ext cx="0" cy="0"/>
          <a:chOff x="0" y="0"/>
          <a:chExt cx="0" cy="0"/>
        </a:xfrm>
      </p:grpSpPr>
      <p:sp>
        <p:nvSpPr>
          <p:cNvPr id="111" name="Google Shape;111;p48"/>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48"/>
          <p:cNvSpPr txBox="1"/>
          <p:nvPr>
            <p:ph idx="1" type="body"/>
          </p:nvPr>
        </p:nvSpPr>
        <p:spPr>
          <a:xfrm rot="5400000">
            <a:off x="2839799"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13" name="Google Shape;113;p4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3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2"/>
              </a:buClr>
              <a:buSzPts val="4400"/>
              <a:buFont typeface="Libre Franklin"/>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9"/>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lt2"/>
              </a:buClr>
              <a:buSzPts val="2000"/>
              <a:buChar char="■"/>
              <a:defRPr>
                <a:solidFill>
                  <a:schemeClr val="lt2"/>
                </a:solidFill>
              </a:defRPr>
            </a:lvl1pPr>
            <a:lvl2pPr indent="-355600" lvl="1" marL="914400" algn="l">
              <a:lnSpc>
                <a:spcPct val="94000"/>
              </a:lnSpc>
              <a:spcBef>
                <a:spcPts val="500"/>
              </a:spcBef>
              <a:spcAft>
                <a:spcPts val="0"/>
              </a:spcAft>
              <a:buClr>
                <a:schemeClr val="lt2"/>
              </a:buClr>
              <a:buSzPts val="2000"/>
              <a:buChar char="–"/>
              <a:defRPr>
                <a:solidFill>
                  <a:schemeClr val="lt2"/>
                </a:solidFill>
              </a:defRPr>
            </a:lvl2pPr>
            <a:lvl3pPr indent="-342900" lvl="2" marL="1371600" algn="l">
              <a:lnSpc>
                <a:spcPct val="94000"/>
              </a:lnSpc>
              <a:spcBef>
                <a:spcPts val="500"/>
              </a:spcBef>
              <a:spcAft>
                <a:spcPts val="0"/>
              </a:spcAft>
              <a:buClr>
                <a:schemeClr val="lt2"/>
              </a:buClr>
              <a:buSzPts val="1800"/>
              <a:buChar char="■"/>
              <a:defRPr>
                <a:solidFill>
                  <a:schemeClr val="lt2"/>
                </a:solidFill>
              </a:defRPr>
            </a:lvl3pPr>
            <a:lvl4pPr indent="-342900" lvl="3" marL="1828800" algn="l">
              <a:lnSpc>
                <a:spcPct val="94000"/>
              </a:lnSpc>
              <a:spcBef>
                <a:spcPts val="500"/>
              </a:spcBef>
              <a:spcAft>
                <a:spcPts val="0"/>
              </a:spcAft>
              <a:buClr>
                <a:schemeClr val="lt2"/>
              </a:buClr>
              <a:buSzPts val="1800"/>
              <a:buChar char="–"/>
              <a:defRPr>
                <a:solidFill>
                  <a:schemeClr val="lt2"/>
                </a:solidFill>
              </a:defRPr>
            </a:lvl4pPr>
            <a:lvl5pPr indent="-330200" lvl="4" marL="2286000" algn="l">
              <a:lnSpc>
                <a:spcPct val="94000"/>
              </a:lnSpc>
              <a:spcBef>
                <a:spcPts val="500"/>
              </a:spcBef>
              <a:spcAft>
                <a:spcPts val="0"/>
              </a:spcAft>
              <a:buClr>
                <a:schemeClr val="lt2"/>
              </a:buClr>
              <a:buSzPts val="1600"/>
              <a:buChar char="■"/>
              <a:defRPr>
                <a:solidFill>
                  <a:schemeClr val="lt2"/>
                </a:solidFill>
              </a:defRPr>
            </a:lvl5pPr>
            <a:lvl6pPr indent="-342900" lvl="5" marL="2743200" algn="l">
              <a:lnSpc>
                <a:spcPct val="94000"/>
              </a:lnSpc>
              <a:spcBef>
                <a:spcPts val="500"/>
              </a:spcBef>
              <a:spcAft>
                <a:spcPts val="0"/>
              </a:spcAft>
              <a:buClr>
                <a:schemeClr val="lt2"/>
              </a:buClr>
              <a:buSzPts val="1800"/>
              <a:buChar char="–"/>
              <a:defRPr/>
            </a:lvl6pPr>
            <a:lvl7pPr indent="-342900" lvl="6" marL="3200400" algn="l">
              <a:lnSpc>
                <a:spcPct val="94000"/>
              </a:lnSpc>
              <a:spcBef>
                <a:spcPts val="500"/>
              </a:spcBef>
              <a:spcAft>
                <a:spcPts val="0"/>
              </a:spcAft>
              <a:buClr>
                <a:schemeClr val="lt2"/>
              </a:buClr>
              <a:buSzPts val="1800"/>
              <a:buChar char="■"/>
              <a:defRPr/>
            </a:lvl7pPr>
            <a:lvl8pPr indent="-342900" lvl="7" marL="3657600" algn="l">
              <a:lnSpc>
                <a:spcPct val="94000"/>
              </a:lnSpc>
              <a:spcBef>
                <a:spcPts val="500"/>
              </a:spcBef>
              <a:spcAft>
                <a:spcPts val="0"/>
              </a:spcAft>
              <a:buClr>
                <a:schemeClr val="lt2"/>
              </a:buClr>
              <a:buSzPts val="1800"/>
              <a:buChar char="–"/>
              <a:defRPr/>
            </a:lvl8pPr>
            <a:lvl9pPr indent="-342900" lvl="8" marL="4114800" algn="l">
              <a:lnSpc>
                <a:spcPct val="94000"/>
              </a:lnSpc>
              <a:spcBef>
                <a:spcPts val="500"/>
              </a:spcBef>
              <a:spcAft>
                <a:spcPts val="200"/>
              </a:spcAft>
              <a:buClr>
                <a:schemeClr val="lt2"/>
              </a:buClr>
              <a:buSzPts val="1800"/>
              <a:buChar char="■"/>
              <a:defRPr/>
            </a:lvl9pPr>
          </a:lstStyle>
          <a:p/>
        </p:txBody>
      </p:sp>
      <p:sp>
        <p:nvSpPr>
          <p:cNvPr id="28" name="Google Shape;28;p39"/>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lt2"/>
              </a:buClr>
              <a:buSzPts val="2000"/>
              <a:buChar char="■"/>
              <a:defRPr>
                <a:solidFill>
                  <a:schemeClr val="lt2"/>
                </a:solidFill>
              </a:defRPr>
            </a:lvl1pPr>
            <a:lvl2pPr indent="-355600" lvl="1" marL="914400" algn="l">
              <a:lnSpc>
                <a:spcPct val="94000"/>
              </a:lnSpc>
              <a:spcBef>
                <a:spcPts val="500"/>
              </a:spcBef>
              <a:spcAft>
                <a:spcPts val="0"/>
              </a:spcAft>
              <a:buClr>
                <a:schemeClr val="lt2"/>
              </a:buClr>
              <a:buSzPts val="2000"/>
              <a:buChar char="–"/>
              <a:defRPr>
                <a:solidFill>
                  <a:schemeClr val="lt2"/>
                </a:solidFill>
              </a:defRPr>
            </a:lvl2pPr>
            <a:lvl3pPr indent="-342900" lvl="2" marL="1371600" algn="l">
              <a:lnSpc>
                <a:spcPct val="94000"/>
              </a:lnSpc>
              <a:spcBef>
                <a:spcPts val="500"/>
              </a:spcBef>
              <a:spcAft>
                <a:spcPts val="0"/>
              </a:spcAft>
              <a:buClr>
                <a:schemeClr val="lt2"/>
              </a:buClr>
              <a:buSzPts val="1800"/>
              <a:buChar char="■"/>
              <a:defRPr>
                <a:solidFill>
                  <a:schemeClr val="lt2"/>
                </a:solidFill>
              </a:defRPr>
            </a:lvl3pPr>
            <a:lvl4pPr indent="-342900" lvl="3" marL="1828800" algn="l">
              <a:lnSpc>
                <a:spcPct val="94000"/>
              </a:lnSpc>
              <a:spcBef>
                <a:spcPts val="500"/>
              </a:spcBef>
              <a:spcAft>
                <a:spcPts val="0"/>
              </a:spcAft>
              <a:buClr>
                <a:schemeClr val="lt2"/>
              </a:buClr>
              <a:buSzPts val="1800"/>
              <a:buChar char="–"/>
              <a:defRPr>
                <a:solidFill>
                  <a:schemeClr val="lt2"/>
                </a:solidFill>
              </a:defRPr>
            </a:lvl4pPr>
            <a:lvl5pPr indent="-330200" lvl="4" marL="2286000" algn="l">
              <a:lnSpc>
                <a:spcPct val="94000"/>
              </a:lnSpc>
              <a:spcBef>
                <a:spcPts val="500"/>
              </a:spcBef>
              <a:spcAft>
                <a:spcPts val="0"/>
              </a:spcAft>
              <a:buClr>
                <a:schemeClr val="lt2"/>
              </a:buClr>
              <a:buSzPts val="1600"/>
              <a:buChar char="■"/>
              <a:defRPr>
                <a:solidFill>
                  <a:schemeClr val="lt2"/>
                </a:solidFill>
              </a:defRPr>
            </a:lvl5pPr>
            <a:lvl6pPr indent="-342900" lvl="5" marL="2743200" algn="l">
              <a:lnSpc>
                <a:spcPct val="94000"/>
              </a:lnSpc>
              <a:spcBef>
                <a:spcPts val="500"/>
              </a:spcBef>
              <a:spcAft>
                <a:spcPts val="0"/>
              </a:spcAft>
              <a:buClr>
                <a:schemeClr val="lt2"/>
              </a:buClr>
              <a:buSzPts val="1800"/>
              <a:buChar char="–"/>
              <a:defRPr/>
            </a:lvl6pPr>
            <a:lvl7pPr indent="-342900" lvl="6" marL="3200400" algn="l">
              <a:lnSpc>
                <a:spcPct val="94000"/>
              </a:lnSpc>
              <a:spcBef>
                <a:spcPts val="500"/>
              </a:spcBef>
              <a:spcAft>
                <a:spcPts val="0"/>
              </a:spcAft>
              <a:buClr>
                <a:schemeClr val="lt2"/>
              </a:buClr>
              <a:buSzPts val="1800"/>
              <a:buChar char="■"/>
              <a:defRPr/>
            </a:lvl7pPr>
            <a:lvl8pPr indent="-342900" lvl="7" marL="3657600" algn="l">
              <a:lnSpc>
                <a:spcPct val="94000"/>
              </a:lnSpc>
              <a:spcBef>
                <a:spcPts val="500"/>
              </a:spcBef>
              <a:spcAft>
                <a:spcPts val="0"/>
              </a:spcAft>
              <a:buClr>
                <a:schemeClr val="lt2"/>
              </a:buClr>
              <a:buSzPts val="1800"/>
              <a:buChar char="–"/>
              <a:defRPr/>
            </a:lvl8pPr>
            <a:lvl9pPr indent="-342900" lvl="8" marL="4114800" algn="l">
              <a:lnSpc>
                <a:spcPct val="94000"/>
              </a:lnSpc>
              <a:spcBef>
                <a:spcPts val="500"/>
              </a:spcBef>
              <a:spcAft>
                <a:spcPts val="200"/>
              </a:spcAft>
              <a:buClr>
                <a:schemeClr val="lt2"/>
              </a:buClr>
              <a:buSzPts val="1800"/>
              <a:buChar char="■"/>
              <a:defRPr/>
            </a:lvl9pPr>
          </a:lstStyle>
          <a:p/>
        </p:txBody>
      </p:sp>
      <p:sp>
        <p:nvSpPr>
          <p:cNvPr id="29" name="Google Shape;29;p39"/>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9"/>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3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8"/>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2" name="Google Shape;42;p38"/>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3" name="Google Shape;43;p3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46" name="Shape 46"/>
        <p:cNvGrpSpPr/>
        <p:nvPr/>
      </p:nvGrpSpPr>
      <p:grpSpPr>
        <a:xfrm>
          <a:off x="0" y="0"/>
          <a:ext cx="0" cy="0"/>
          <a:chOff x="0" y="0"/>
          <a:chExt cx="0" cy="0"/>
        </a:xfrm>
      </p:grpSpPr>
      <p:sp>
        <p:nvSpPr>
          <p:cNvPr id="47" name="Google Shape;47;p36"/>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6"/>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49" name="Google Shape;49;p36"/>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6"/>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52" name="Google Shape;52;p36"/>
          <p:cNvGrpSpPr/>
          <p:nvPr/>
        </p:nvGrpSpPr>
        <p:grpSpPr>
          <a:xfrm>
            <a:off x="752858" y="744469"/>
            <a:ext cx="10674117" cy="5349671"/>
            <a:chOff x="752858" y="744469"/>
            <a:chExt cx="10674117" cy="5349671"/>
          </a:xfrm>
        </p:grpSpPr>
        <p:sp>
          <p:nvSpPr>
            <p:cNvPr id="53" name="Google Shape;53;p36"/>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54" name="Google Shape;54;p36"/>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4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0"/>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8" name="Google Shape;58;p4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61" name="Shape 61"/>
        <p:cNvGrpSpPr/>
        <p:nvPr/>
      </p:nvGrpSpPr>
      <p:grpSpPr>
        <a:xfrm>
          <a:off x="0" y="0"/>
          <a:ext cx="0" cy="0"/>
          <a:chOff x="0" y="0"/>
          <a:chExt cx="0" cy="0"/>
        </a:xfrm>
      </p:grpSpPr>
      <p:sp>
        <p:nvSpPr>
          <p:cNvPr id="62" name="Google Shape;62;p41"/>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1"/>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64" name="Google Shape;64;p41"/>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1"/>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1"/>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Libre Franklin"/>
                <a:ea typeface="Libre Franklin"/>
                <a:cs typeface="Libre Franklin"/>
                <a:sym typeface="Libre Franklin"/>
              </a:defRPr>
            </a:lvl1pPr>
            <a:lvl2pPr indent="0" lvl="1" marL="0" algn="r">
              <a:spcBef>
                <a:spcPts val="0"/>
              </a:spcBef>
              <a:buNone/>
              <a:defRPr sz="1200">
                <a:solidFill>
                  <a:schemeClr val="lt2"/>
                </a:solidFill>
                <a:latin typeface="Libre Franklin"/>
                <a:ea typeface="Libre Franklin"/>
                <a:cs typeface="Libre Franklin"/>
                <a:sym typeface="Libre Franklin"/>
              </a:defRPr>
            </a:lvl2pPr>
            <a:lvl3pPr indent="0" lvl="2" marL="0" algn="r">
              <a:spcBef>
                <a:spcPts val="0"/>
              </a:spcBef>
              <a:buNone/>
              <a:defRPr sz="1200">
                <a:solidFill>
                  <a:schemeClr val="lt2"/>
                </a:solidFill>
                <a:latin typeface="Libre Franklin"/>
                <a:ea typeface="Libre Franklin"/>
                <a:cs typeface="Libre Franklin"/>
                <a:sym typeface="Libre Franklin"/>
              </a:defRPr>
            </a:lvl3pPr>
            <a:lvl4pPr indent="0" lvl="3" marL="0" algn="r">
              <a:spcBef>
                <a:spcPts val="0"/>
              </a:spcBef>
              <a:buNone/>
              <a:defRPr sz="1200">
                <a:solidFill>
                  <a:schemeClr val="lt2"/>
                </a:solidFill>
                <a:latin typeface="Libre Franklin"/>
                <a:ea typeface="Libre Franklin"/>
                <a:cs typeface="Libre Franklin"/>
                <a:sym typeface="Libre Franklin"/>
              </a:defRPr>
            </a:lvl4pPr>
            <a:lvl5pPr indent="0" lvl="4" marL="0" algn="r">
              <a:spcBef>
                <a:spcPts val="0"/>
              </a:spcBef>
              <a:buNone/>
              <a:defRPr sz="1200">
                <a:solidFill>
                  <a:schemeClr val="lt2"/>
                </a:solidFill>
                <a:latin typeface="Libre Franklin"/>
                <a:ea typeface="Libre Franklin"/>
                <a:cs typeface="Libre Franklin"/>
                <a:sym typeface="Libre Franklin"/>
              </a:defRPr>
            </a:lvl5pPr>
            <a:lvl6pPr indent="0" lvl="5" marL="0" algn="r">
              <a:spcBef>
                <a:spcPts val="0"/>
              </a:spcBef>
              <a:buNone/>
              <a:defRPr sz="1200">
                <a:solidFill>
                  <a:schemeClr val="lt2"/>
                </a:solidFill>
                <a:latin typeface="Libre Franklin"/>
                <a:ea typeface="Libre Franklin"/>
                <a:cs typeface="Libre Franklin"/>
                <a:sym typeface="Libre Franklin"/>
              </a:defRPr>
            </a:lvl6pPr>
            <a:lvl7pPr indent="0" lvl="6" marL="0" algn="r">
              <a:spcBef>
                <a:spcPts val="0"/>
              </a:spcBef>
              <a:buNone/>
              <a:defRPr sz="1200">
                <a:solidFill>
                  <a:schemeClr val="lt2"/>
                </a:solidFill>
                <a:latin typeface="Libre Franklin"/>
                <a:ea typeface="Libre Franklin"/>
                <a:cs typeface="Libre Franklin"/>
                <a:sym typeface="Libre Franklin"/>
              </a:defRPr>
            </a:lvl7pPr>
            <a:lvl8pPr indent="0" lvl="7" marL="0" algn="r">
              <a:spcBef>
                <a:spcPts val="0"/>
              </a:spcBef>
              <a:buNone/>
              <a:defRPr sz="1200">
                <a:solidFill>
                  <a:schemeClr val="lt2"/>
                </a:solidFill>
                <a:latin typeface="Libre Franklin"/>
                <a:ea typeface="Libre Franklin"/>
                <a:cs typeface="Libre Franklin"/>
                <a:sym typeface="Libre Franklin"/>
              </a:defRPr>
            </a:lvl8pPr>
            <a:lvl9pPr indent="0" lvl="8" marL="0" algn="r">
              <a:spcBef>
                <a:spcPts val="0"/>
              </a:spcBef>
              <a:buNone/>
              <a:defRPr sz="12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41"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4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2"/>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71" name="Google Shape;71;p42"/>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72" name="Google Shape;72;p42"/>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73" name="Google Shape;73;p42"/>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74" name="Google Shape;74;p4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4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4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lt2"/>
              </a:buClr>
              <a:buSzPts val="4400"/>
              <a:buFont typeface="Libre Franklin"/>
              <a:buNone/>
              <a:defRPr b="0" i="0" sz="4400" u="none" cap="none" strike="noStrik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5"/>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lt2"/>
              </a:buClr>
              <a:buSzPts val="2000"/>
              <a:buFont typeface="Libre Franklin"/>
              <a:buChar char="■"/>
              <a:defRPr b="0" i="0" sz="2000" u="none" cap="none" strike="noStrike">
                <a:solidFill>
                  <a:schemeClr val="lt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lt2"/>
              </a:buClr>
              <a:buSzPts val="2000"/>
              <a:buFont typeface="Libre Franklin"/>
              <a:buChar char="–"/>
              <a:defRPr b="0" i="1" sz="2000" u="none" cap="none" strike="noStrike">
                <a:solidFill>
                  <a:schemeClr val="lt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lt2"/>
              </a:buClr>
              <a:buSzPts val="1800"/>
              <a:buFont typeface="Libre Franklin"/>
              <a:buChar char="■"/>
              <a:defRPr b="0" i="0" sz="1800" u="none" cap="none" strike="noStrike">
                <a:solidFill>
                  <a:schemeClr val="lt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lt2"/>
              </a:buClr>
              <a:buSzPts val="1800"/>
              <a:buFont typeface="Libre Franklin"/>
              <a:buChar char="–"/>
              <a:defRPr b="0" i="1" sz="1800" u="none" cap="none" strike="noStrike">
                <a:solidFill>
                  <a:schemeClr val="lt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lt2"/>
              </a:buClr>
              <a:buSzPts val="1600"/>
              <a:buFont typeface="Libre Franklin"/>
              <a:buChar char="■"/>
              <a:defRPr b="0" i="0" sz="1600" u="none" cap="none" strike="noStrike">
                <a:solidFill>
                  <a:schemeClr val="lt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lt2"/>
              </a:buClr>
              <a:buSzPts val="1600"/>
              <a:buFont typeface="Libre Franklin"/>
              <a:buChar char="–"/>
              <a:defRPr b="0" i="1" sz="1600" u="none" cap="none" strike="noStrike">
                <a:solidFill>
                  <a:schemeClr val="lt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lt2"/>
              </a:buClr>
              <a:buSzPts val="1400"/>
              <a:buFont typeface="Libre Franklin"/>
              <a:buChar char="–"/>
              <a:defRPr b="0" i="1" sz="1400" u="none" cap="none" strike="noStrike">
                <a:solidFill>
                  <a:schemeClr val="lt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9pPr>
          </a:lstStyle>
          <a:p/>
        </p:txBody>
      </p:sp>
      <p:sp>
        <p:nvSpPr>
          <p:cNvPr id="12" name="Google Shape;12;p3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13" name="Google Shape;13;p3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14" name="Google Shape;14;p3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lt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lt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lt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lt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lt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lt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lt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35" title="Side bar"/>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transition spd="slow">
    <p:split orient="vert"/>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 name="Shape 32"/>
        <p:cNvGrpSpPr/>
        <p:nvPr/>
      </p:nvGrpSpPr>
      <p:grpSpPr>
        <a:xfrm>
          <a:off x="0" y="0"/>
          <a:ext cx="0" cy="0"/>
          <a:chOff x="0" y="0"/>
          <a:chExt cx="0" cy="0"/>
        </a:xfrm>
      </p:grpSpPr>
      <p:sp>
        <p:nvSpPr>
          <p:cNvPr id="33" name="Google Shape;33;p3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34"/>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35" name="Google Shape;35;p3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36" name="Google Shape;36;p3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37" name="Google Shape;37;p3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34"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spd="slow">
    <p:split orient="vert"/>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jpg"/><Relationship Id="rId4" Type="http://schemas.openxmlformats.org/officeDocument/2006/relationships/hyperlink" Target="https://www.educative.io/path/python-data-analysis" TargetMode="External"/><Relationship Id="rId5" Type="http://schemas.openxmlformats.org/officeDocument/2006/relationships/hyperlink" Target="https://www.geeksforgeeks.org/python-seaborn-tutorial/?ref=lbp" TargetMode="External"/><Relationship Id="rId6" Type="http://schemas.openxmlformats.org/officeDocument/2006/relationships/hyperlink" Target="https://classes.pace.edu/d2l/home/33750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drive/folders/1HsL7oyHR8yIZz9FbrvPL-3ewN9-ZXBl9?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ieeexplore-ieee-org.rlib.pace.edu/document/8258070" TargetMode="External"/><Relationship Id="rId4" Type="http://schemas.openxmlformats.org/officeDocument/2006/relationships/hyperlink" Target="https://ieeexplore-ieee-org.rlib.pace.edu/document/8258070" TargetMode="External"/><Relationship Id="rId5" Type="http://schemas.openxmlformats.org/officeDocument/2006/relationships/hyperlink" Target="https://ieeexplore-ieee-org.rlib.pace.edu/document/9403054" TargetMode="External"/><Relationship Id="rId6" Type="http://schemas.openxmlformats.org/officeDocument/2006/relationships/hyperlink" Target="https://ieeexplore-ieee-org.rlib.pace.edu/document/881734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0" name="Shape 120"/>
        <p:cNvGrpSpPr/>
        <p:nvPr/>
      </p:nvGrpSpPr>
      <p:grpSpPr>
        <a:xfrm>
          <a:off x="0" y="0"/>
          <a:ext cx="0" cy="0"/>
          <a:chOff x="0" y="0"/>
          <a:chExt cx="0" cy="0"/>
        </a:xfrm>
      </p:grpSpPr>
      <p:sp>
        <p:nvSpPr>
          <p:cNvPr id="121" name="Google Shape;121;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22" name="Google Shape;122;p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
          <p:cNvSpPr txBox="1"/>
          <p:nvPr>
            <p:ph type="ctrTitle"/>
          </p:nvPr>
        </p:nvSpPr>
        <p:spPr>
          <a:xfrm>
            <a:off x="1347702" y="1470991"/>
            <a:ext cx="3143174" cy="148681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9000"/>
              </a:lnSpc>
              <a:spcBef>
                <a:spcPts val="0"/>
              </a:spcBef>
              <a:spcAft>
                <a:spcPts val="0"/>
              </a:spcAft>
              <a:buClr>
                <a:schemeClr val="lt2"/>
              </a:buClr>
              <a:buSzPct val="100000"/>
              <a:buFont typeface="Libre Franklin"/>
              <a:buNone/>
            </a:pPr>
            <a:r>
              <a:rPr lang="en-US" sz="6600"/>
              <a:t>NYC TAXI </a:t>
            </a:r>
            <a:br>
              <a:rPr lang="en-US" sz="6600"/>
            </a:br>
            <a:r>
              <a:rPr lang="en-US" sz="6600"/>
              <a:t>TRIP</a:t>
            </a:r>
            <a:endParaRPr/>
          </a:p>
        </p:txBody>
      </p:sp>
      <p:sp>
        <p:nvSpPr>
          <p:cNvPr id="124" name="Google Shape;124;p1"/>
          <p:cNvSpPr txBox="1"/>
          <p:nvPr>
            <p:ph idx="1" type="subTitle"/>
          </p:nvPr>
        </p:nvSpPr>
        <p:spPr>
          <a:xfrm>
            <a:off x="1347702" y="2957806"/>
            <a:ext cx="5284876" cy="2195152"/>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12000"/>
              </a:lnSpc>
              <a:spcBef>
                <a:spcPts val="0"/>
              </a:spcBef>
              <a:spcAft>
                <a:spcPts val="0"/>
              </a:spcAft>
              <a:buClr>
                <a:srgbClr val="F2F2F2"/>
              </a:buClr>
              <a:buSzPct val="100000"/>
              <a:buNone/>
            </a:pPr>
            <a:r>
              <a:rPr lang="en-US">
                <a:solidFill>
                  <a:srgbClr val="F2F2F2"/>
                </a:solidFill>
              </a:rPr>
              <a:t>PROJECT BY :</a:t>
            </a:r>
            <a:endParaRPr/>
          </a:p>
          <a:p>
            <a:pPr indent="0" lvl="0" marL="0" rtl="0" algn="l">
              <a:lnSpc>
                <a:spcPct val="112000"/>
              </a:lnSpc>
              <a:spcBef>
                <a:spcPts val="600"/>
              </a:spcBef>
              <a:spcAft>
                <a:spcPts val="0"/>
              </a:spcAft>
              <a:buClr>
                <a:srgbClr val="F2F2F2"/>
              </a:buClr>
              <a:buSzPct val="100000"/>
              <a:buNone/>
            </a:pPr>
            <a:r>
              <a:rPr lang="en-US">
                <a:solidFill>
                  <a:srgbClr val="F2F2F2"/>
                </a:solidFill>
              </a:rPr>
              <a:t>RANJAN PRANAV</a:t>
            </a:r>
            <a:endParaRPr/>
          </a:p>
          <a:p>
            <a:pPr indent="0" lvl="0" marL="0" rtl="0" algn="l">
              <a:lnSpc>
                <a:spcPct val="112000"/>
              </a:lnSpc>
              <a:spcBef>
                <a:spcPts val="600"/>
              </a:spcBef>
              <a:spcAft>
                <a:spcPts val="0"/>
              </a:spcAft>
              <a:buClr>
                <a:srgbClr val="F2F2F2"/>
              </a:buClr>
              <a:buSzPct val="100000"/>
              <a:buNone/>
            </a:pPr>
            <a:r>
              <a:rPr lang="en-US">
                <a:solidFill>
                  <a:srgbClr val="F2F2F2"/>
                </a:solidFill>
              </a:rPr>
              <a:t>SAWANT VIDISHA VIJAY</a:t>
            </a:r>
            <a:endParaRPr/>
          </a:p>
          <a:p>
            <a:pPr indent="0" lvl="0" marL="0" rtl="0" algn="l">
              <a:lnSpc>
                <a:spcPct val="112000"/>
              </a:lnSpc>
              <a:spcBef>
                <a:spcPts val="600"/>
              </a:spcBef>
              <a:spcAft>
                <a:spcPts val="0"/>
              </a:spcAft>
              <a:buClr>
                <a:srgbClr val="F2F2F2"/>
              </a:buClr>
              <a:buSzPct val="100000"/>
              <a:buNone/>
            </a:pPr>
            <a:r>
              <a:rPr lang="en-US">
                <a:solidFill>
                  <a:srgbClr val="F2F2F2"/>
                </a:solidFill>
              </a:rPr>
              <a:t>THALLA MOUNIKA</a:t>
            </a:r>
            <a:endParaRPr/>
          </a:p>
          <a:p>
            <a:pPr indent="0" lvl="0" marL="0" rtl="0" algn="l">
              <a:lnSpc>
                <a:spcPct val="112000"/>
              </a:lnSpc>
              <a:spcBef>
                <a:spcPts val="600"/>
              </a:spcBef>
              <a:spcAft>
                <a:spcPts val="0"/>
              </a:spcAft>
              <a:buClr>
                <a:schemeClr val="lt2"/>
              </a:buClr>
              <a:buSzPct val="100000"/>
              <a:buNone/>
            </a:pPr>
            <a:r>
              <a:t/>
            </a:r>
            <a:endParaRPr>
              <a:solidFill>
                <a:srgbClr val="F2F2F2"/>
              </a:solidFill>
            </a:endParaRPr>
          </a:p>
          <a:p>
            <a:pPr indent="0" lvl="0" marL="0" rtl="0" algn="l">
              <a:lnSpc>
                <a:spcPct val="112000"/>
              </a:lnSpc>
              <a:spcBef>
                <a:spcPts val="600"/>
              </a:spcBef>
              <a:spcAft>
                <a:spcPts val="0"/>
              </a:spcAft>
              <a:buClr>
                <a:srgbClr val="F2F2F2"/>
              </a:buClr>
              <a:buSzPct val="100000"/>
              <a:buNone/>
            </a:pPr>
            <a:r>
              <a:rPr lang="en-US">
                <a:solidFill>
                  <a:srgbClr val="F2F2F2"/>
                </a:solidFill>
              </a:rPr>
              <a:t>CRN: 27960 GROUP 8</a:t>
            </a:r>
            <a:endParaRPr/>
          </a:p>
          <a:p>
            <a:pPr indent="0" lvl="0" marL="0" rtl="0" algn="l">
              <a:lnSpc>
                <a:spcPct val="112000"/>
              </a:lnSpc>
              <a:spcBef>
                <a:spcPts val="600"/>
              </a:spcBef>
              <a:spcAft>
                <a:spcPts val="0"/>
              </a:spcAft>
              <a:buClr>
                <a:schemeClr val="lt2"/>
              </a:buClr>
              <a:buSzPct val="100000"/>
              <a:buNone/>
            </a:pPr>
            <a:r>
              <a:t/>
            </a:r>
            <a:endParaRPr>
              <a:solidFill>
                <a:srgbClr val="F2F2F2"/>
              </a:solidFill>
            </a:endParaRPr>
          </a:p>
          <a:p>
            <a:pPr indent="0" lvl="0" marL="0" rtl="0" algn="l">
              <a:lnSpc>
                <a:spcPct val="112000"/>
              </a:lnSpc>
              <a:spcBef>
                <a:spcPts val="600"/>
              </a:spcBef>
              <a:spcAft>
                <a:spcPts val="0"/>
              </a:spcAft>
              <a:buClr>
                <a:schemeClr val="lt2"/>
              </a:buClr>
              <a:buSzPct val="100000"/>
              <a:buNone/>
            </a:pPr>
            <a:r>
              <a:t/>
            </a:r>
            <a:endParaRPr>
              <a:solidFill>
                <a:srgbClr val="F2F2F2"/>
              </a:solidFill>
            </a:endParaRPr>
          </a:p>
        </p:txBody>
      </p:sp>
      <p:pic>
        <p:nvPicPr>
          <p:cNvPr descr="A picture containing way, yellow, city, sidewalk&#10;&#10;Description automatically generated" id="125" name="Google Shape;125;p1"/>
          <p:cNvPicPr preferRelativeResize="0"/>
          <p:nvPr/>
        </p:nvPicPr>
        <p:blipFill rotWithShape="1">
          <a:blip r:embed="rId3">
            <a:alphaModFix/>
          </a:blip>
          <a:srcRect b="-1" l="0" r="-1" t="8168"/>
          <a:stretch/>
        </p:blipFill>
        <p:spPr>
          <a:xfrm>
            <a:off x="7225748" y="10"/>
            <a:ext cx="4966252" cy="6857990"/>
          </a:xfrm>
          <a:prstGeom prst="rect">
            <a:avLst/>
          </a:prstGeom>
          <a:noFill/>
          <a:ln>
            <a:noFill/>
          </a:ln>
        </p:spPr>
      </p:pic>
    </p:spTree>
  </p:cSld>
  <p:clrMapOvr>
    <a:masterClrMapping/>
  </p:clrMapOvr>
  <p:transition spd="slow">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24">
                                            <p:txEl>
                                              <p:pRg end="0" st="0"/>
                                            </p:txEl>
                                          </p:spTgt>
                                        </p:tgtEl>
                                        <p:attrNameLst>
                                          <p:attrName>style.visibility</p:attrName>
                                        </p:attrNameLst>
                                      </p:cBhvr>
                                      <p:to>
                                        <p:strVal val="visible"/>
                                      </p:to>
                                    </p:set>
                                    <p:animEffect filter="fade" transition="in">
                                      <p:cBhvr>
                                        <p:cTn dur="700"/>
                                        <p:tgtEl>
                                          <p:spTgt spid="124">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1" st="1"/>
                                            </p:txEl>
                                          </p:spTgt>
                                        </p:tgtEl>
                                        <p:attrNameLst>
                                          <p:attrName>style.visibility</p:attrName>
                                        </p:attrNameLst>
                                      </p:cBhvr>
                                      <p:to>
                                        <p:strVal val="visible"/>
                                      </p:to>
                                    </p:set>
                                    <p:animEffect filter="fade" transition="in">
                                      <p:cBhvr>
                                        <p:cTn dur="700"/>
                                        <p:tgtEl>
                                          <p:spTgt spid="124">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2" st="2"/>
                                            </p:txEl>
                                          </p:spTgt>
                                        </p:tgtEl>
                                        <p:attrNameLst>
                                          <p:attrName>style.visibility</p:attrName>
                                        </p:attrNameLst>
                                      </p:cBhvr>
                                      <p:to>
                                        <p:strVal val="visible"/>
                                      </p:to>
                                    </p:set>
                                    <p:animEffect filter="fade" transition="in">
                                      <p:cBhvr>
                                        <p:cTn dur="700"/>
                                        <p:tgtEl>
                                          <p:spTgt spid="124">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3" st="3"/>
                                            </p:txEl>
                                          </p:spTgt>
                                        </p:tgtEl>
                                        <p:attrNameLst>
                                          <p:attrName>style.visibility</p:attrName>
                                        </p:attrNameLst>
                                      </p:cBhvr>
                                      <p:to>
                                        <p:strVal val="visible"/>
                                      </p:to>
                                    </p:set>
                                    <p:animEffect filter="fade" transition="in">
                                      <p:cBhvr>
                                        <p:cTn dur="700"/>
                                        <p:tgtEl>
                                          <p:spTgt spid="124">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4" st="4"/>
                                            </p:txEl>
                                          </p:spTgt>
                                        </p:tgtEl>
                                        <p:attrNameLst>
                                          <p:attrName>style.visibility</p:attrName>
                                        </p:attrNameLst>
                                      </p:cBhvr>
                                      <p:to>
                                        <p:strVal val="visible"/>
                                      </p:to>
                                    </p:set>
                                    <p:animEffect filter="fade" transition="in">
                                      <p:cBhvr>
                                        <p:cTn dur="700"/>
                                        <p:tgtEl>
                                          <p:spTgt spid="124">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5" st="5"/>
                                            </p:txEl>
                                          </p:spTgt>
                                        </p:tgtEl>
                                        <p:attrNameLst>
                                          <p:attrName>style.visibility</p:attrName>
                                        </p:attrNameLst>
                                      </p:cBhvr>
                                      <p:to>
                                        <p:strVal val="visible"/>
                                      </p:to>
                                    </p:set>
                                    <p:animEffect filter="fade" transition="in">
                                      <p:cBhvr>
                                        <p:cTn dur="700"/>
                                        <p:tgtEl>
                                          <p:spTgt spid="124">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6" st="6"/>
                                            </p:txEl>
                                          </p:spTgt>
                                        </p:tgtEl>
                                        <p:attrNameLst>
                                          <p:attrName>style.visibility</p:attrName>
                                        </p:attrNameLst>
                                      </p:cBhvr>
                                      <p:to>
                                        <p:strVal val="visible"/>
                                      </p:to>
                                    </p:set>
                                    <p:animEffect filter="fade" transition="in">
                                      <p:cBhvr>
                                        <p:cTn dur="700"/>
                                        <p:tgtEl>
                                          <p:spTgt spid="124">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24">
                                            <p:txEl>
                                              <p:pRg end="7" st="7"/>
                                            </p:txEl>
                                          </p:spTgt>
                                        </p:tgtEl>
                                        <p:attrNameLst>
                                          <p:attrName>style.visibility</p:attrName>
                                        </p:attrNameLst>
                                      </p:cBhvr>
                                      <p:to>
                                        <p:strVal val="visible"/>
                                      </p:to>
                                    </p:set>
                                    <p:animEffect filter="fade" transition="in">
                                      <p:cBhvr>
                                        <p:cTn dur="700"/>
                                        <p:tgtEl>
                                          <p:spTgt spid="12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123"/>
                                        </p:tgtEl>
                                        <p:attrNameLst>
                                          <p:attrName>style.visibility</p:attrName>
                                        </p:attrNameLst>
                                      </p:cBhvr>
                                      <p:to>
                                        <p:strVal val="visible"/>
                                      </p:to>
                                    </p:set>
                                    <p:animEffect filter="fade" transition="in">
                                      <p:cBhvr>
                                        <p:cTn dur="7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Yellow Taxi Dataset</a:t>
            </a:r>
            <a:endParaRPr/>
          </a:p>
        </p:txBody>
      </p:sp>
      <p:pic>
        <p:nvPicPr>
          <p:cNvPr id="221" name="Google Shape;221;p10"/>
          <p:cNvPicPr preferRelativeResize="0"/>
          <p:nvPr>
            <p:ph idx="1" type="body"/>
          </p:nvPr>
        </p:nvPicPr>
        <p:blipFill rotWithShape="1">
          <a:blip r:embed="rId3">
            <a:alphaModFix/>
          </a:blip>
          <a:srcRect b="0" l="0" r="0" t="0"/>
          <a:stretch/>
        </p:blipFill>
        <p:spPr>
          <a:xfrm>
            <a:off x="1371600" y="2556588"/>
            <a:ext cx="9666288" cy="3228392"/>
          </a:xfrm>
          <a:prstGeom prst="rect">
            <a:avLst/>
          </a:prstGeom>
          <a:noFill/>
          <a:ln>
            <a:noFill/>
          </a:ln>
        </p:spPr>
      </p:pic>
    </p:spTree>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Green Taxi Dataset</a:t>
            </a:r>
            <a:endParaRPr/>
          </a:p>
        </p:txBody>
      </p:sp>
      <p:pic>
        <p:nvPicPr>
          <p:cNvPr id="227" name="Google Shape;227;p11"/>
          <p:cNvPicPr preferRelativeResize="0"/>
          <p:nvPr>
            <p:ph idx="1" type="body"/>
          </p:nvPr>
        </p:nvPicPr>
        <p:blipFill rotWithShape="1">
          <a:blip r:embed="rId3">
            <a:alphaModFix/>
          </a:blip>
          <a:srcRect b="0" l="0" r="0" t="0"/>
          <a:stretch/>
        </p:blipFill>
        <p:spPr>
          <a:xfrm>
            <a:off x="1371600" y="2657851"/>
            <a:ext cx="9601200" cy="2921855"/>
          </a:xfrm>
          <a:prstGeom prst="rect">
            <a:avLst/>
          </a:prstGeom>
          <a:noFill/>
          <a:ln>
            <a:noFill/>
          </a:ln>
        </p:spPr>
      </p:pic>
    </p:spTree>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 name="Shape 231"/>
        <p:cNvGrpSpPr/>
        <p:nvPr/>
      </p:nvGrpSpPr>
      <p:grpSpPr>
        <a:xfrm>
          <a:off x="0" y="0"/>
          <a:ext cx="0" cy="0"/>
          <a:chOff x="0" y="0"/>
          <a:chExt cx="0" cy="0"/>
        </a:xfrm>
      </p:grpSpPr>
      <p:sp>
        <p:nvSpPr>
          <p:cNvPr id="232" name="Google Shape;232;p12"/>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txBox="1"/>
          <p:nvPr>
            <p:ph type="title"/>
          </p:nvPr>
        </p:nvSpPr>
        <p:spPr>
          <a:xfrm>
            <a:off x="673388" y="1308719"/>
            <a:ext cx="4018839" cy="4561062"/>
          </a:xfrm>
          <a:prstGeom prst="rect">
            <a:avLst/>
          </a:prstGeom>
          <a:noFill/>
          <a:ln>
            <a:noFill/>
          </a:ln>
        </p:spPr>
        <p:txBody>
          <a:bodyPr anchorCtr="0" anchor="ctr" bIns="45700" lIns="91425" spcFirstLastPara="1" rIns="91425" wrap="square" tIns="45700">
            <a:noAutofit/>
          </a:bodyPr>
          <a:lstStyle/>
          <a:p>
            <a:pPr indent="0" lvl="0" marL="0" rtl="0" algn="r">
              <a:lnSpc>
                <a:spcPct val="89000"/>
              </a:lnSpc>
              <a:spcBef>
                <a:spcPts val="0"/>
              </a:spcBef>
              <a:spcAft>
                <a:spcPts val="0"/>
              </a:spcAft>
              <a:buClr>
                <a:schemeClr val="lt2"/>
              </a:buClr>
              <a:buSzPts val="2800"/>
              <a:buFont typeface="Libre Franklin"/>
              <a:buNone/>
            </a:pPr>
            <a:r>
              <a:rPr lang="en-US" sz="2800">
                <a:solidFill>
                  <a:schemeClr val="lt2"/>
                </a:solidFill>
              </a:rPr>
              <a:t>A pairplot plot a pairwise relationships in a dataset. The pairplot function creates a grid of Axes such that each variable in data will by shared in the y-axis across a single row and in the x-axis across a single column.</a:t>
            </a:r>
            <a:br>
              <a:rPr lang="en-US" sz="2800">
                <a:solidFill>
                  <a:schemeClr val="lt2"/>
                </a:solidFill>
              </a:rPr>
            </a:br>
            <a:endParaRPr sz="2800">
              <a:solidFill>
                <a:schemeClr val="lt2"/>
              </a:solidFill>
            </a:endParaRPr>
          </a:p>
        </p:txBody>
      </p:sp>
      <p:sp>
        <p:nvSpPr>
          <p:cNvPr id="235" name="Google Shape;235;p12"/>
          <p:cNvSpPr/>
          <p:nvPr/>
        </p:nvSpPr>
        <p:spPr>
          <a:xfrm>
            <a:off x="5303520" y="376"/>
            <a:ext cx="228600" cy="6858000"/>
          </a:xfrm>
          <a:prstGeom prst="rect">
            <a:avLst/>
          </a:prstGeom>
          <a:solidFill>
            <a:srgbClr val="6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10;&#10;Description automatically generated" id="236" name="Google Shape;236;p12"/>
          <p:cNvPicPr preferRelativeResize="0"/>
          <p:nvPr>
            <p:ph idx="2" type="body"/>
          </p:nvPr>
        </p:nvPicPr>
        <p:blipFill rotWithShape="1">
          <a:blip r:embed="rId3">
            <a:alphaModFix/>
          </a:blip>
          <a:srcRect b="0" l="0" r="0" t="0"/>
          <a:stretch/>
        </p:blipFill>
        <p:spPr>
          <a:xfrm>
            <a:off x="6176963" y="977106"/>
            <a:ext cx="4892675" cy="4892675"/>
          </a:xfrm>
          <a:prstGeom prst="rect">
            <a:avLst/>
          </a:prstGeom>
          <a:noFill/>
          <a:ln>
            <a:noFill/>
          </a:ln>
        </p:spPr>
      </p:pic>
      <p:sp>
        <p:nvSpPr>
          <p:cNvPr id="237" name="Google Shape;237;p12"/>
          <p:cNvSpPr txBox="1"/>
          <p:nvPr/>
        </p:nvSpPr>
        <p:spPr>
          <a:xfrm>
            <a:off x="640081" y="656281"/>
            <a:ext cx="401883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lt1"/>
                </a:solidFill>
                <a:latin typeface="Libre Franklin"/>
                <a:ea typeface="Libre Franklin"/>
                <a:cs typeface="Libre Franklin"/>
                <a:sym typeface="Libre Franklin"/>
              </a:rPr>
              <a:t>PAIRPLOT</a:t>
            </a:r>
            <a:endParaRPr/>
          </a:p>
        </p:txBody>
      </p:sp>
    </p:spTree>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1" name="Shape 241"/>
        <p:cNvGrpSpPr/>
        <p:nvPr/>
      </p:nvGrpSpPr>
      <p:grpSpPr>
        <a:xfrm>
          <a:off x="0" y="0"/>
          <a:ext cx="0" cy="0"/>
          <a:chOff x="0" y="0"/>
          <a:chExt cx="0" cy="0"/>
        </a:xfrm>
      </p:grpSpPr>
      <p:sp>
        <p:nvSpPr>
          <p:cNvPr id="242" name="Google Shape;242;p13"/>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4" name="Google Shape;244;p13"/>
          <p:cNvSpPr/>
          <p:nvPr/>
        </p:nvSpPr>
        <p:spPr>
          <a:xfrm>
            <a:off x="0" y="0"/>
            <a:ext cx="365760" cy="3657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5" name="Google Shape;245;p13"/>
          <p:cNvSpPr/>
          <p:nvPr/>
        </p:nvSpPr>
        <p:spPr>
          <a:xfrm>
            <a:off x="11826240" y="-4668"/>
            <a:ext cx="365760" cy="3657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6" name="Google Shape;246;p13"/>
          <p:cNvSpPr/>
          <p:nvPr/>
        </p:nvSpPr>
        <p:spPr>
          <a:xfrm>
            <a:off x="0" y="6494325"/>
            <a:ext cx="365760" cy="3657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7" name="Google Shape;247;p13"/>
          <p:cNvSpPr/>
          <p:nvPr/>
        </p:nvSpPr>
        <p:spPr>
          <a:xfrm>
            <a:off x="11826240" y="6494325"/>
            <a:ext cx="365760" cy="3657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8" name="Google Shape;248;p13"/>
          <p:cNvSpPr/>
          <p:nvPr/>
        </p:nvSpPr>
        <p:spPr>
          <a:xfrm>
            <a:off x="160867" y="158782"/>
            <a:ext cx="11870265" cy="65378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A picture containing histogram&#10;&#10;Description automatically generated" id="249" name="Google Shape;249;p13"/>
          <p:cNvPicPr preferRelativeResize="0"/>
          <p:nvPr>
            <p:ph idx="1" type="body"/>
          </p:nvPr>
        </p:nvPicPr>
        <p:blipFill rotWithShape="1">
          <a:blip r:embed="rId3">
            <a:alphaModFix/>
          </a:blip>
          <a:srcRect b="0" l="0" r="0" t="0"/>
          <a:stretch/>
        </p:blipFill>
        <p:spPr>
          <a:xfrm>
            <a:off x="365760" y="524166"/>
            <a:ext cx="11226799" cy="3199637"/>
          </a:xfrm>
          <a:prstGeom prst="rect">
            <a:avLst/>
          </a:prstGeom>
          <a:noFill/>
          <a:ln>
            <a:noFill/>
          </a:ln>
        </p:spPr>
      </p:pic>
      <p:sp>
        <p:nvSpPr>
          <p:cNvPr id="250" name="Google Shape;250;p13"/>
          <p:cNvSpPr txBox="1"/>
          <p:nvPr/>
        </p:nvSpPr>
        <p:spPr>
          <a:xfrm>
            <a:off x="849086" y="4114800"/>
            <a:ext cx="1065555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ibre Franklin"/>
                <a:ea typeface="Libre Franklin"/>
                <a:cs typeface="Libre Franklin"/>
                <a:sym typeface="Libre Franklin"/>
              </a:rPr>
              <a:t>This is a normal comparison graph we have used it here to show during which time the passengers take a taxi. After observing it carefully we can see that people prefer to take yellow taxis in the afternoon hours that is between 12 to 2 pm and the green taxis are preferred between 2 to 5 pm.</a:t>
            </a:r>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1371600" y="1240971"/>
            <a:ext cx="9601200" cy="93072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2400"/>
              <a:t>A histogram is used to display frequency variation of the data. Here we have used it to show the preferred payment methods of the customers while taking a taxi trip.</a:t>
            </a:r>
            <a:endParaRPr/>
          </a:p>
        </p:txBody>
      </p:sp>
      <p:pic>
        <p:nvPicPr>
          <p:cNvPr id="256" name="Google Shape;256;p14"/>
          <p:cNvPicPr preferRelativeResize="0"/>
          <p:nvPr>
            <p:ph idx="2" type="body"/>
          </p:nvPr>
        </p:nvPicPr>
        <p:blipFill rotWithShape="1">
          <a:blip r:embed="rId3">
            <a:alphaModFix/>
          </a:blip>
          <a:srcRect b="0" l="0" r="0" t="0"/>
          <a:stretch/>
        </p:blipFill>
        <p:spPr>
          <a:xfrm>
            <a:off x="6326156" y="2286001"/>
            <a:ext cx="3937518" cy="3494746"/>
          </a:xfrm>
          <a:prstGeom prst="rect">
            <a:avLst/>
          </a:prstGeom>
          <a:noFill/>
          <a:ln>
            <a:noFill/>
          </a:ln>
        </p:spPr>
      </p:pic>
      <p:pic>
        <p:nvPicPr>
          <p:cNvPr id="257" name="Google Shape;257;p14"/>
          <p:cNvPicPr preferRelativeResize="0"/>
          <p:nvPr>
            <p:ph idx="1" type="body"/>
          </p:nvPr>
        </p:nvPicPr>
        <p:blipFill rotWithShape="1">
          <a:blip r:embed="rId4">
            <a:alphaModFix/>
          </a:blip>
          <a:srcRect b="0" l="0" r="0" t="0"/>
          <a:stretch/>
        </p:blipFill>
        <p:spPr>
          <a:xfrm>
            <a:off x="1371601" y="2286001"/>
            <a:ext cx="4021493" cy="3528900"/>
          </a:xfrm>
          <a:prstGeom prst="rect">
            <a:avLst/>
          </a:prstGeom>
          <a:noFill/>
          <a:ln>
            <a:noFill/>
          </a:ln>
        </p:spPr>
      </p:pic>
      <p:sp>
        <p:nvSpPr>
          <p:cNvPr id="258" name="Google Shape;258;p14"/>
          <p:cNvSpPr txBox="1"/>
          <p:nvPr/>
        </p:nvSpPr>
        <p:spPr>
          <a:xfrm>
            <a:off x="1446245" y="494522"/>
            <a:ext cx="923730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HISTOGRAM</a:t>
            </a:r>
            <a:endParaRPr/>
          </a:p>
        </p:txBody>
      </p:sp>
      <p:sp>
        <p:nvSpPr>
          <p:cNvPr id="259" name="Google Shape;259;p14"/>
          <p:cNvSpPr txBox="1"/>
          <p:nvPr/>
        </p:nvSpPr>
        <p:spPr>
          <a:xfrm>
            <a:off x="1735494" y="5999585"/>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260" name="Google Shape;260;p14"/>
          <p:cNvSpPr txBox="1"/>
          <p:nvPr/>
        </p:nvSpPr>
        <p:spPr>
          <a:xfrm>
            <a:off x="6326156" y="6004249"/>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5"/>
          <p:cNvSpPr txBox="1"/>
          <p:nvPr>
            <p:ph type="title"/>
          </p:nvPr>
        </p:nvSpPr>
        <p:spPr>
          <a:xfrm>
            <a:off x="1371600" y="1334278"/>
            <a:ext cx="9601200" cy="837422"/>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2400"/>
              <a:buFont typeface="Libre Franklin"/>
              <a:buNone/>
            </a:pPr>
            <a:r>
              <a:rPr lang="en-US" sz="2400"/>
              <a:t>Boxplots are used to show how well distributed the data in a data set is. Here we have used to show the distribution of pick up hour.</a:t>
            </a:r>
            <a:endParaRPr/>
          </a:p>
        </p:txBody>
      </p:sp>
      <p:pic>
        <p:nvPicPr>
          <p:cNvPr id="266" name="Google Shape;266;p15"/>
          <p:cNvPicPr preferRelativeResize="0"/>
          <p:nvPr>
            <p:ph idx="1" type="body"/>
          </p:nvPr>
        </p:nvPicPr>
        <p:blipFill rotWithShape="1">
          <a:blip r:embed="rId3">
            <a:alphaModFix/>
          </a:blip>
          <a:srcRect b="0" l="0" r="0" t="0"/>
          <a:stretch/>
        </p:blipFill>
        <p:spPr>
          <a:xfrm>
            <a:off x="1371600" y="2565918"/>
            <a:ext cx="4295776" cy="3351214"/>
          </a:xfrm>
          <a:prstGeom prst="rect">
            <a:avLst/>
          </a:prstGeom>
          <a:noFill/>
          <a:ln>
            <a:noFill/>
          </a:ln>
        </p:spPr>
      </p:pic>
      <p:pic>
        <p:nvPicPr>
          <p:cNvPr id="267" name="Google Shape;267;p15"/>
          <p:cNvPicPr preferRelativeResize="0"/>
          <p:nvPr>
            <p:ph idx="2" type="body"/>
          </p:nvPr>
        </p:nvPicPr>
        <p:blipFill rotWithShape="1">
          <a:blip r:embed="rId4">
            <a:alphaModFix/>
          </a:blip>
          <a:srcRect b="0" l="0" r="0" t="16316"/>
          <a:stretch/>
        </p:blipFill>
        <p:spPr>
          <a:xfrm>
            <a:off x="6524625" y="2565917"/>
            <a:ext cx="4295775" cy="3351213"/>
          </a:xfrm>
          <a:prstGeom prst="rect">
            <a:avLst/>
          </a:prstGeom>
          <a:noFill/>
          <a:ln>
            <a:noFill/>
          </a:ln>
        </p:spPr>
      </p:pic>
      <p:sp>
        <p:nvSpPr>
          <p:cNvPr id="268" name="Google Shape;268;p15"/>
          <p:cNvSpPr txBox="1"/>
          <p:nvPr/>
        </p:nvSpPr>
        <p:spPr>
          <a:xfrm>
            <a:off x="1371600" y="578498"/>
            <a:ext cx="915333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BOXPLOT</a:t>
            </a:r>
            <a:endParaRPr/>
          </a:p>
        </p:txBody>
      </p:sp>
      <p:sp>
        <p:nvSpPr>
          <p:cNvPr id="269" name="Google Shape;269;p15"/>
          <p:cNvSpPr txBox="1"/>
          <p:nvPr/>
        </p:nvSpPr>
        <p:spPr>
          <a:xfrm>
            <a:off x="1735494" y="6074229"/>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270" name="Google Shape;270;p15"/>
          <p:cNvSpPr txBox="1"/>
          <p:nvPr/>
        </p:nvSpPr>
        <p:spPr>
          <a:xfrm>
            <a:off x="6983671" y="6074228"/>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6"/>
          <p:cNvSpPr txBox="1"/>
          <p:nvPr>
            <p:ph type="title"/>
          </p:nvPr>
        </p:nvSpPr>
        <p:spPr>
          <a:xfrm>
            <a:off x="1371600" y="1315616"/>
            <a:ext cx="9601200" cy="856084"/>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3200"/>
              <a:t>The below histogram shows the frequency variation of the fare amount.</a:t>
            </a:r>
            <a:endParaRPr/>
          </a:p>
        </p:txBody>
      </p:sp>
      <p:pic>
        <p:nvPicPr>
          <p:cNvPr id="276" name="Google Shape;276;p16"/>
          <p:cNvPicPr preferRelativeResize="0"/>
          <p:nvPr>
            <p:ph idx="1" type="body"/>
          </p:nvPr>
        </p:nvPicPr>
        <p:blipFill rotWithShape="1">
          <a:blip r:embed="rId3">
            <a:alphaModFix/>
          </a:blip>
          <a:srcRect b="0" l="0" r="0" t="0"/>
          <a:stretch/>
        </p:blipFill>
        <p:spPr>
          <a:xfrm>
            <a:off x="1371601" y="2360644"/>
            <a:ext cx="4599992" cy="3435079"/>
          </a:xfrm>
          <a:prstGeom prst="rect">
            <a:avLst/>
          </a:prstGeom>
          <a:noFill/>
          <a:ln>
            <a:noFill/>
          </a:ln>
        </p:spPr>
      </p:pic>
      <p:pic>
        <p:nvPicPr>
          <p:cNvPr id="277" name="Google Shape;277;p16"/>
          <p:cNvPicPr preferRelativeResize="0"/>
          <p:nvPr>
            <p:ph idx="2" type="body"/>
          </p:nvPr>
        </p:nvPicPr>
        <p:blipFill rotWithShape="1">
          <a:blip r:embed="rId4">
            <a:alphaModFix/>
          </a:blip>
          <a:srcRect b="0" l="0" r="0" t="0"/>
          <a:stretch/>
        </p:blipFill>
        <p:spPr>
          <a:xfrm>
            <a:off x="6524625" y="2360646"/>
            <a:ext cx="4266439" cy="3435078"/>
          </a:xfrm>
          <a:prstGeom prst="rect">
            <a:avLst/>
          </a:prstGeom>
          <a:noFill/>
          <a:ln>
            <a:noFill/>
          </a:ln>
        </p:spPr>
      </p:pic>
      <p:sp>
        <p:nvSpPr>
          <p:cNvPr id="278" name="Google Shape;278;p16"/>
          <p:cNvSpPr txBox="1"/>
          <p:nvPr/>
        </p:nvSpPr>
        <p:spPr>
          <a:xfrm>
            <a:off x="1371600" y="429208"/>
            <a:ext cx="9601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HISTORGRAM</a:t>
            </a:r>
            <a:endParaRPr/>
          </a:p>
        </p:txBody>
      </p:sp>
      <p:sp>
        <p:nvSpPr>
          <p:cNvPr id="279" name="Google Shape;279;p16"/>
          <p:cNvSpPr txBox="1"/>
          <p:nvPr/>
        </p:nvSpPr>
        <p:spPr>
          <a:xfrm>
            <a:off x="1982756" y="6012659"/>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280" name="Google Shape;280;p16"/>
          <p:cNvSpPr txBox="1"/>
          <p:nvPr/>
        </p:nvSpPr>
        <p:spPr>
          <a:xfrm>
            <a:off x="6969003" y="6007997"/>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7"/>
          <p:cNvSpPr txBox="1"/>
          <p:nvPr>
            <p:ph type="title"/>
          </p:nvPr>
        </p:nvSpPr>
        <p:spPr>
          <a:xfrm>
            <a:off x="1371600" y="1343608"/>
            <a:ext cx="9601200" cy="828092"/>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2400"/>
              <a:t>Countplot shows the counts of observations in different categorical bin using bars. Here we have used it show the counts of taxis owned by different vendors.</a:t>
            </a:r>
            <a:endParaRPr/>
          </a:p>
        </p:txBody>
      </p:sp>
      <p:pic>
        <p:nvPicPr>
          <p:cNvPr id="286" name="Google Shape;286;p17"/>
          <p:cNvPicPr preferRelativeResize="0"/>
          <p:nvPr>
            <p:ph idx="1" type="body"/>
          </p:nvPr>
        </p:nvPicPr>
        <p:blipFill rotWithShape="1">
          <a:blip r:embed="rId3">
            <a:alphaModFix/>
          </a:blip>
          <a:srcRect b="0" l="0" r="0" t="0"/>
          <a:stretch/>
        </p:blipFill>
        <p:spPr>
          <a:xfrm>
            <a:off x="1717194" y="2811670"/>
            <a:ext cx="3756986" cy="2530059"/>
          </a:xfrm>
          <a:prstGeom prst="rect">
            <a:avLst/>
          </a:prstGeom>
          <a:noFill/>
          <a:ln>
            <a:noFill/>
          </a:ln>
        </p:spPr>
      </p:pic>
      <p:pic>
        <p:nvPicPr>
          <p:cNvPr id="287" name="Google Shape;287;p17"/>
          <p:cNvPicPr preferRelativeResize="0"/>
          <p:nvPr>
            <p:ph idx="2" type="body"/>
          </p:nvPr>
        </p:nvPicPr>
        <p:blipFill rotWithShape="1">
          <a:blip r:embed="rId4">
            <a:alphaModFix/>
          </a:blip>
          <a:srcRect b="0" l="0" r="0" t="0"/>
          <a:stretch/>
        </p:blipFill>
        <p:spPr>
          <a:xfrm>
            <a:off x="6839737" y="2830722"/>
            <a:ext cx="3817951" cy="2491956"/>
          </a:xfrm>
          <a:prstGeom prst="rect">
            <a:avLst/>
          </a:prstGeom>
          <a:noFill/>
          <a:ln>
            <a:noFill/>
          </a:ln>
        </p:spPr>
      </p:pic>
      <p:sp>
        <p:nvSpPr>
          <p:cNvPr id="288" name="Google Shape;288;p17"/>
          <p:cNvSpPr txBox="1"/>
          <p:nvPr/>
        </p:nvSpPr>
        <p:spPr>
          <a:xfrm>
            <a:off x="1436914" y="578498"/>
            <a:ext cx="879876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COUNTPLOT</a:t>
            </a:r>
            <a:endParaRPr/>
          </a:p>
        </p:txBody>
      </p:sp>
      <p:sp>
        <p:nvSpPr>
          <p:cNvPr id="289" name="Google Shape;289;p17"/>
          <p:cNvSpPr txBox="1"/>
          <p:nvPr/>
        </p:nvSpPr>
        <p:spPr>
          <a:xfrm>
            <a:off x="1906846" y="5719666"/>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290" name="Google Shape;290;p17"/>
          <p:cNvSpPr txBox="1"/>
          <p:nvPr/>
        </p:nvSpPr>
        <p:spPr>
          <a:xfrm>
            <a:off x="7059871" y="5719666"/>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8"/>
          <p:cNvSpPr txBox="1"/>
          <p:nvPr>
            <p:ph type="title"/>
          </p:nvPr>
        </p:nvSpPr>
        <p:spPr>
          <a:xfrm>
            <a:off x="1371600" y="1418252"/>
            <a:ext cx="9601200" cy="75344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3600"/>
              <a:t>The below countplots show the trips taken by different number of passengers.</a:t>
            </a:r>
            <a:br>
              <a:rPr lang="en-US"/>
            </a:br>
            <a:endParaRPr/>
          </a:p>
        </p:txBody>
      </p:sp>
      <p:pic>
        <p:nvPicPr>
          <p:cNvPr id="296" name="Google Shape;296;p18"/>
          <p:cNvPicPr preferRelativeResize="0"/>
          <p:nvPr>
            <p:ph idx="1" type="body"/>
          </p:nvPr>
        </p:nvPicPr>
        <p:blipFill rotWithShape="1">
          <a:blip r:embed="rId3">
            <a:alphaModFix/>
          </a:blip>
          <a:srcRect b="0" l="0" r="0" t="0"/>
          <a:stretch/>
        </p:blipFill>
        <p:spPr>
          <a:xfrm>
            <a:off x="1701953" y="2823101"/>
            <a:ext cx="3787468" cy="2507197"/>
          </a:xfrm>
          <a:prstGeom prst="rect">
            <a:avLst/>
          </a:prstGeom>
          <a:noFill/>
          <a:ln>
            <a:noFill/>
          </a:ln>
        </p:spPr>
      </p:pic>
      <p:pic>
        <p:nvPicPr>
          <p:cNvPr id="297" name="Google Shape;297;p18"/>
          <p:cNvPicPr preferRelativeResize="0"/>
          <p:nvPr>
            <p:ph idx="2" type="body"/>
          </p:nvPr>
        </p:nvPicPr>
        <p:blipFill rotWithShape="1">
          <a:blip r:embed="rId4">
            <a:alphaModFix/>
          </a:blip>
          <a:srcRect b="0" l="0" r="0" t="0"/>
          <a:stretch/>
        </p:blipFill>
        <p:spPr>
          <a:xfrm>
            <a:off x="6843547" y="2819291"/>
            <a:ext cx="3810330" cy="2514818"/>
          </a:xfrm>
          <a:prstGeom prst="rect">
            <a:avLst/>
          </a:prstGeom>
          <a:noFill/>
          <a:ln>
            <a:noFill/>
          </a:ln>
        </p:spPr>
      </p:pic>
      <p:sp>
        <p:nvSpPr>
          <p:cNvPr id="298" name="Google Shape;298;p18"/>
          <p:cNvSpPr txBox="1"/>
          <p:nvPr/>
        </p:nvSpPr>
        <p:spPr>
          <a:xfrm>
            <a:off x="1371600" y="466531"/>
            <a:ext cx="928227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Libre Franklin"/>
                <a:ea typeface="Libre Franklin"/>
                <a:cs typeface="Libre Franklin"/>
                <a:sym typeface="Libre Franklin"/>
              </a:rPr>
              <a:t>COUNTPLOTS</a:t>
            </a:r>
            <a:endParaRPr/>
          </a:p>
        </p:txBody>
      </p:sp>
      <p:sp>
        <p:nvSpPr>
          <p:cNvPr id="299" name="Google Shape;299;p18"/>
          <p:cNvSpPr txBox="1"/>
          <p:nvPr/>
        </p:nvSpPr>
        <p:spPr>
          <a:xfrm>
            <a:off x="1735494" y="5691674"/>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00" name="Google Shape;300;p18"/>
          <p:cNvSpPr txBox="1"/>
          <p:nvPr/>
        </p:nvSpPr>
        <p:spPr>
          <a:xfrm>
            <a:off x="7059871" y="5683122"/>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9"/>
          <p:cNvSpPr txBox="1"/>
          <p:nvPr>
            <p:ph type="title"/>
          </p:nvPr>
        </p:nvSpPr>
        <p:spPr>
          <a:xfrm>
            <a:off x="1371600" y="1343608"/>
            <a:ext cx="9601200" cy="828092"/>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2400"/>
              <a:t>A barplot is used to display the relationship between a numeric and a categorical variable. We have used it show how the fare amount varies according to the pick up times.</a:t>
            </a:r>
            <a:endParaRPr/>
          </a:p>
        </p:txBody>
      </p:sp>
      <p:pic>
        <p:nvPicPr>
          <p:cNvPr id="306" name="Google Shape;306;p19"/>
          <p:cNvPicPr preferRelativeResize="0"/>
          <p:nvPr>
            <p:ph idx="1" type="body"/>
          </p:nvPr>
        </p:nvPicPr>
        <p:blipFill rotWithShape="1">
          <a:blip r:embed="rId3">
            <a:alphaModFix/>
          </a:blip>
          <a:srcRect b="0" l="0" r="0" t="0"/>
          <a:stretch/>
        </p:blipFill>
        <p:spPr>
          <a:xfrm>
            <a:off x="1766729" y="2819291"/>
            <a:ext cx="3657917" cy="2514818"/>
          </a:xfrm>
          <a:prstGeom prst="rect">
            <a:avLst/>
          </a:prstGeom>
          <a:noFill/>
          <a:ln>
            <a:noFill/>
          </a:ln>
        </p:spPr>
      </p:pic>
      <p:pic>
        <p:nvPicPr>
          <p:cNvPr id="307" name="Google Shape;307;p19"/>
          <p:cNvPicPr preferRelativeResize="0"/>
          <p:nvPr>
            <p:ph idx="2" type="body"/>
          </p:nvPr>
        </p:nvPicPr>
        <p:blipFill rotWithShape="1">
          <a:blip r:embed="rId4">
            <a:alphaModFix/>
          </a:blip>
          <a:srcRect b="0" l="0" r="0" t="0"/>
          <a:stretch/>
        </p:blipFill>
        <p:spPr>
          <a:xfrm>
            <a:off x="6908323" y="2834532"/>
            <a:ext cx="3680779" cy="2484335"/>
          </a:xfrm>
          <a:prstGeom prst="rect">
            <a:avLst/>
          </a:prstGeom>
          <a:noFill/>
          <a:ln>
            <a:noFill/>
          </a:ln>
        </p:spPr>
      </p:pic>
      <p:sp>
        <p:nvSpPr>
          <p:cNvPr id="308" name="Google Shape;308;p19"/>
          <p:cNvSpPr txBox="1"/>
          <p:nvPr/>
        </p:nvSpPr>
        <p:spPr>
          <a:xfrm>
            <a:off x="1371600" y="485192"/>
            <a:ext cx="85095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BARPLOT</a:t>
            </a:r>
            <a:endParaRPr/>
          </a:p>
        </p:txBody>
      </p:sp>
      <p:sp>
        <p:nvSpPr>
          <p:cNvPr id="309" name="Google Shape;309;p19"/>
          <p:cNvSpPr txBox="1"/>
          <p:nvPr/>
        </p:nvSpPr>
        <p:spPr>
          <a:xfrm>
            <a:off x="1906846" y="5636467"/>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10" name="Google Shape;310;p19"/>
          <p:cNvSpPr txBox="1"/>
          <p:nvPr/>
        </p:nvSpPr>
        <p:spPr>
          <a:xfrm>
            <a:off x="7059871" y="5621694"/>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0" name="Shape 130"/>
        <p:cNvGrpSpPr/>
        <p:nvPr/>
      </p:nvGrpSpPr>
      <p:grpSpPr>
        <a:xfrm>
          <a:off x="0" y="0"/>
          <a:ext cx="0" cy="0"/>
          <a:chOff x="0" y="0"/>
          <a:chExt cx="0" cy="0"/>
        </a:xfrm>
      </p:grpSpPr>
      <p:sp>
        <p:nvSpPr>
          <p:cNvPr id="131" name="Google Shape;131;p2"/>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33" name="Google Shape;133;p2"/>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PROJECT CONTENT</a:t>
            </a:r>
            <a:endParaRPr/>
          </a:p>
        </p:txBody>
      </p:sp>
      <p:pic>
        <p:nvPicPr>
          <p:cNvPr descr="Person laying down on a laptop" id="134" name="Google Shape;134;p2"/>
          <p:cNvPicPr preferRelativeResize="0"/>
          <p:nvPr>
            <p:ph idx="1" type="body"/>
          </p:nvPr>
        </p:nvPicPr>
        <p:blipFill rotWithShape="1">
          <a:blip r:embed="rId3">
            <a:alphaModFix/>
          </a:blip>
          <a:srcRect b="-1" l="0" r="-1" t="36"/>
          <a:stretch/>
        </p:blipFill>
        <p:spPr>
          <a:xfrm>
            <a:off x="-1" y="10"/>
            <a:ext cx="4373546" cy="6857990"/>
          </a:xfrm>
          <a:prstGeom prst="rect">
            <a:avLst/>
          </a:prstGeom>
          <a:noFill/>
          <a:ln>
            <a:noFill/>
          </a:ln>
        </p:spPr>
      </p:pic>
      <p:sp>
        <p:nvSpPr>
          <p:cNvPr id="135" name="Google Shape;135;p2"/>
          <p:cNvSpPr/>
          <p:nvPr/>
        </p:nvSpPr>
        <p:spPr>
          <a:xfrm>
            <a:off x="437354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2"/>
          <p:cNvGrpSpPr/>
          <p:nvPr/>
        </p:nvGrpSpPr>
        <p:grpSpPr>
          <a:xfrm>
            <a:off x="5100824" y="1443148"/>
            <a:ext cx="6176776" cy="4813727"/>
            <a:chOff x="0" y="14398"/>
            <a:chExt cx="6176776" cy="4813727"/>
          </a:xfrm>
        </p:grpSpPr>
        <p:sp>
          <p:nvSpPr>
            <p:cNvPr id="137" name="Google Shape;137;p2"/>
            <p:cNvSpPr/>
            <p:nvPr/>
          </p:nvSpPr>
          <p:spPr>
            <a:xfrm>
              <a:off x="30" y="14398"/>
              <a:ext cx="4571987" cy="548641"/>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txBox="1"/>
            <p:nvPr/>
          </p:nvSpPr>
          <p:spPr>
            <a:xfrm>
              <a:off x="26812" y="41180"/>
              <a:ext cx="4518423" cy="49507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Libre Franklin"/>
                <a:buNone/>
              </a:pPr>
              <a:r>
                <a:rPr b="0" i="0" lang="en-US" sz="2100" u="none" cap="none" strike="noStrike">
                  <a:solidFill>
                    <a:schemeClr val="lt1"/>
                  </a:solidFill>
                  <a:latin typeface="Libre Franklin"/>
                  <a:ea typeface="Libre Franklin"/>
                  <a:cs typeface="Libre Franklin"/>
                  <a:sym typeface="Libre Franklin"/>
                </a:rPr>
                <a:t>INTRODUCTION</a:t>
              </a:r>
              <a:endParaRPr/>
            </a:p>
          </p:txBody>
        </p:sp>
        <p:sp>
          <p:nvSpPr>
            <p:cNvPr id="139" name="Google Shape;139;p2"/>
            <p:cNvSpPr/>
            <p:nvPr/>
          </p:nvSpPr>
          <p:spPr>
            <a:xfrm>
              <a:off x="0" y="585379"/>
              <a:ext cx="6176776" cy="6127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txBox="1"/>
            <p:nvPr/>
          </p:nvSpPr>
          <p:spPr>
            <a:xfrm>
              <a:off x="0" y="585379"/>
              <a:ext cx="6176776" cy="612720"/>
            </a:xfrm>
            <a:prstGeom prst="rect">
              <a:avLst/>
            </a:prstGeom>
            <a:noFill/>
            <a:ln>
              <a:noFill/>
            </a:ln>
          </p:spPr>
          <p:txBody>
            <a:bodyPr anchorCtr="0" anchor="t" bIns="26650" lIns="196100"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Libre Franklin"/>
                <a:buNone/>
              </a:pPr>
              <a:r>
                <a:t/>
              </a:r>
              <a:endParaRPr b="0" i="0" sz="1600" u="none" cap="none" strike="noStrike">
                <a:solidFill>
                  <a:schemeClr val="dk1"/>
                </a:solidFill>
                <a:latin typeface="Libre Franklin"/>
                <a:ea typeface="Libre Franklin"/>
                <a:cs typeface="Libre Franklin"/>
                <a:sym typeface="Libre Franklin"/>
              </a:endParaRPr>
            </a:p>
          </p:txBody>
        </p:sp>
        <p:sp>
          <p:nvSpPr>
            <p:cNvPr id="141" name="Google Shape;141;p2"/>
            <p:cNvSpPr/>
            <p:nvPr/>
          </p:nvSpPr>
          <p:spPr>
            <a:xfrm>
              <a:off x="30" y="897885"/>
              <a:ext cx="4571987" cy="534198"/>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txBox="1"/>
            <p:nvPr/>
          </p:nvSpPr>
          <p:spPr>
            <a:xfrm>
              <a:off x="26107" y="923962"/>
              <a:ext cx="4519833" cy="48204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Libre Franklin"/>
                <a:buNone/>
              </a:pPr>
              <a:r>
                <a:rPr b="0" i="0" lang="en-US" sz="2100" u="none" cap="none" strike="noStrike">
                  <a:solidFill>
                    <a:schemeClr val="lt1"/>
                  </a:solidFill>
                  <a:latin typeface="Libre Franklin"/>
                  <a:ea typeface="Libre Franklin"/>
                  <a:cs typeface="Libre Franklin"/>
                  <a:sym typeface="Libre Franklin"/>
                </a:rPr>
                <a:t>PROBLEM DEFINITION</a:t>
              </a:r>
              <a:endParaRPr/>
            </a:p>
          </p:txBody>
        </p:sp>
        <p:sp>
          <p:nvSpPr>
            <p:cNvPr id="143" name="Google Shape;143;p2"/>
            <p:cNvSpPr/>
            <p:nvPr/>
          </p:nvSpPr>
          <p:spPr>
            <a:xfrm>
              <a:off x="0" y="1732297"/>
              <a:ext cx="6176776" cy="6127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txBox="1"/>
            <p:nvPr/>
          </p:nvSpPr>
          <p:spPr>
            <a:xfrm>
              <a:off x="0" y="1732297"/>
              <a:ext cx="6176776" cy="612720"/>
            </a:xfrm>
            <a:prstGeom prst="rect">
              <a:avLst/>
            </a:prstGeom>
            <a:noFill/>
            <a:ln>
              <a:noFill/>
            </a:ln>
          </p:spPr>
          <p:txBody>
            <a:bodyPr anchorCtr="0" anchor="t" bIns="26650" lIns="196100"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Libre Franklin"/>
                <a:buNone/>
              </a:pPr>
              <a:r>
                <a:t/>
              </a:r>
              <a:endParaRPr b="0" i="0" sz="1600" u="none" cap="none" strike="noStrike">
                <a:solidFill>
                  <a:schemeClr val="dk1"/>
                </a:solidFill>
                <a:latin typeface="Libre Franklin"/>
                <a:ea typeface="Libre Franklin"/>
                <a:cs typeface="Libre Franklin"/>
                <a:sym typeface="Libre Franklin"/>
              </a:endParaRPr>
            </a:p>
          </p:txBody>
        </p:sp>
        <p:sp>
          <p:nvSpPr>
            <p:cNvPr id="145" name="Google Shape;145;p2"/>
            <p:cNvSpPr/>
            <p:nvPr/>
          </p:nvSpPr>
          <p:spPr>
            <a:xfrm>
              <a:off x="30" y="1760476"/>
              <a:ext cx="4571987" cy="563878"/>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txBox="1"/>
            <p:nvPr/>
          </p:nvSpPr>
          <p:spPr>
            <a:xfrm>
              <a:off x="27556" y="1788002"/>
              <a:ext cx="4516935" cy="508826"/>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Libre Franklin"/>
                <a:buNone/>
              </a:pPr>
              <a:r>
                <a:rPr b="0" i="0" lang="en-US" sz="2100" u="none" cap="none" strike="noStrike">
                  <a:solidFill>
                    <a:schemeClr val="lt1"/>
                  </a:solidFill>
                  <a:latin typeface="Libre Franklin"/>
                  <a:ea typeface="Libre Franklin"/>
                  <a:cs typeface="Libre Franklin"/>
                  <a:sym typeface="Libre Franklin"/>
                </a:rPr>
                <a:t>DATASET USED</a:t>
              </a:r>
              <a:endParaRPr/>
            </a:p>
          </p:txBody>
        </p:sp>
        <p:sp>
          <p:nvSpPr>
            <p:cNvPr id="147" name="Google Shape;147;p2"/>
            <p:cNvSpPr/>
            <p:nvPr/>
          </p:nvSpPr>
          <p:spPr>
            <a:xfrm>
              <a:off x="0" y="2908896"/>
              <a:ext cx="6176776" cy="6127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txBox="1"/>
            <p:nvPr/>
          </p:nvSpPr>
          <p:spPr>
            <a:xfrm>
              <a:off x="0" y="2908896"/>
              <a:ext cx="6176776" cy="612720"/>
            </a:xfrm>
            <a:prstGeom prst="rect">
              <a:avLst/>
            </a:prstGeom>
            <a:noFill/>
            <a:ln>
              <a:noFill/>
            </a:ln>
          </p:spPr>
          <p:txBody>
            <a:bodyPr anchorCtr="0" anchor="t" bIns="26650" lIns="196100"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Libre Franklin"/>
                <a:buNone/>
              </a:pPr>
              <a:r>
                <a:t/>
              </a:r>
              <a:endParaRPr b="0" i="0" sz="1600" u="none" cap="none" strike="noStrike">
                <a:solidFill>
                  <a:schemeClr val="dk1"/>
                </a:solidFill>
                <a:latin typeface="Libre Franklin"/>
                <a:ea typeface="Libre Franklin"/>
                <a:cs typeface="Libre Franklin"/>
                <a:sym typeface="Libre Franklin"/>
              </a:endParaRPr>
            </a:p>
          </p:txBody>
        </p:sp>
        <p:sp>
          <p:nvSpPr>
            <p:cNvPr id="149" name="Google Shape;149;p2"/>
            <p:cNvSpPr/>
            <p:nvPr/>
          </p:nvSpPr>
          <p:spPr>
            <a:xfrm>
              <a:off x="30" y="2642890"/>
              <a:ext cx="4571987" cy="534198"/>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txBox="1"/>
            <p:nvPr/>
          </p:nvSpPr>
          <p:spPr>
            <a:xfrm>
              <a:off x="26107" y="2668967"/>
              <a:ext cx="4519833" cy="482044"/>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Libre Franklin"/>
                <a:buNone/>
              </a:pPr>
              <a:r>
                <a:rPr b="0" i="0" lang="en-US" sz="2100" u="none" cap="none" strike="noStrike">
                  <a:solidFill>
                    <a:schemeClr val="lt1"/>
                  </a:solidFill>
                  <a:latin typeface="Libre Franklin"/>
                  <a:ea typeface="Libre Franklin"/>
                  <a:cs typeface="Libre Franklin"/>
                  <a:sym typeface="Libre Franklin"/>
                </a:rPr>
                <a:t>VISUALIZATION</a:t>
              </a:r>
              <a:endParaRPr/>
            </a:p>
          </p:txBody>
        </p:sp>
        <p:sp>
          <p:nvSpPr>
            <p:cNvPr id="151" name="Google Shape;151;p2"/>
            <p:cNvSpPr/>
            <p:nvPr/>
          </p:nvSpPr>
          <p:spPr>
            <a:xfrm>
              <a:off x="15596" y="3522831"/>
              <a:ext cx="4571987" cy="495113"/>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39765" y="3547000"/>
              <a:ext cx="4523649" cy="44677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Libre Franklin"/>
                <a:buNone/>
              </a:pPr>
              <a:r>
                <a:rPr b="0" i="0" lang="en-US" sz="2100" u="none" cap="none" strike="noStrike">
                  <a:solidFill>
                    <a:schemeClr val="lt1"/>
                  </a:solidFill>
                  <a:latin typeface="Libre Franklin"/>
                  <a:ea typeface="Libre Franklin"/>
                  <a:cs typeface="Libre Franklin"/>
                  <a:sym typeface="Libre Franklin"/>
                </a:rPr>
                <a:t>RESULT</a:t>
              </a:r>
              <a:endParaRPr/>
            </a:p>
          </p:txBody>
        </p:sp>
        <p:sp>
          <p:nvSpPr>
            <p:cNvPr id="153" name="Google Shape;153;p2"/>
            <p:cNvSpPr/>
            <p:nvPr/>
          </p:nvSpPr>
          <p:spPr>
            <a:xfrm>
              <a:off x="15596" y="4333012"/>
              <a:ext cx="4571987" cy="495113"/>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txBox="1"/>
            <p:nvPr/>
          </p:nvSpPr>
          <p:spPr>
            <a:xfrm>
              <a:off x="39765" y="4357181"/>
              <a:ext cx="4523649" cy="44677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Libre Franklin"/>
                <a:buNone/>
              </a:pPr>
              <a:r>
                <a:rPr b="0" i="0" lang="en-US" sz="2100" u="none" cap="none" strike="noStrike">
                  <a:solidFill>
                    <a:schemeClr val="lt1"/>
                  </a:solidFill>
                  <a:latin typeface="Libre Franklin"/>
                  <a:ea typeface="Libre Franklin"/>
                  <a:cs typeface="Libre Franklin"/>
                  <a:sym typeface="Libre Franklin"/>
                </a:rPr>
                <a:t>CONCLUSION</a:t>
              </a:r>
              <a:endParaRPr/>
            </a:p>
          </p:txBody>
        </p:sp>
      </p:gr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0"/>
          <p:cNvSpPr txBox="1"/>
          <p:nvPr>
            <p:ph type="title"/>
          </p:nvPr>
        </p:nvSpPr>
        <p:spPr>
          <a:xfrm>
            <a:off x="1371600" y="1287624"/>
            <a:ext cx="9601200" cy="884076"/>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2400"/>
              <a:buFont typeface="Libre Franklin"/>
              <a:buNone/>
            </a:pPr>
            <a:r>
              <a:rPr lang="en-US" sz="2400"/>
              <a:t>A Distplot or distribution plot is used to depict the variation in the data distribution. We have used it to show the variation in the pick up hour.</a:t>
            </a:r>
            <a:endParaRPr/>
          </a:p>
        </p:txBody>
      </p:sp>
      <p:pic>
        <p:nvPicPr>
          <p:cNvPr id="316" name="Google Shape;316;p20"/>
          <p:cNvPicPr preferRelativeResize="0"/>
          <p:nvPr>
            <p:ph idx="2" type="body"/>
          </p:nvPr>
        </p:nvPicPr>
        <p:blipFill rotWithShape="1">
          <a:blip r:embed="rId3">
            <a:alphaModFix/>
          </a:blip>
          <a:srcRect b="0" l="0" r="0" t="0"/>
          <a:stretch/>
        </p:blipFill>
        <p:spPr>
          <a:xfrm>
            <a:off x="7079788" y="2411585"/>
            <a:ext cx="3337849" cy="3330229"/>
          </a:xfrm>
          <a:prstGeom prst="rect">
            <a:avLst/>
          </a:prstGeom>
          <a:noFill/>
          <a:ln>
            <a:noFill/>
          </a:ln>
        </p:spPr>
      </p:pic>
      <p:pic>
        <p:nvPicPr>
          <p:cNvPr id="317" name="Google Shape;317;p20"/>
          <p:cNvPicPr preferRelativeResize="0"/>
          <p:nvPr>
            <p:ph idx="1" type="body"/>
          </p:nvPr>
        </p:nvPicPr>
        <p:blipFill rotWithShape="1">
          <a:blip r:embed="rId4">
            <a:alphaModFix/>
          </a:blip>
          <a:srcRect b="0" l="0" r="0" t="0"/>
          <a:stretch/>
        </p:blipFill>
        <p:spPr>
          <a:xfrm>
            <a:off x="1930573" y="2400154"/>
            <a:ext cx="3330229" cy="3353091"/>
          </a:xfrm>
          <a:prstGeom prst="rect">
            <a:avLst/>
          </a:prstGeom>
          <a:noFill/>
          <a:ln>
            <a:noFill/>
          </a:ln>
        </p:spPr>
      </p:pic>
      <p:sp>
        <p:nvSpPr>
          <p:cNvPr id="318" name="Google Shape;318;p20"/>
          <p:cNvSpPr txBox="1"/>
          <p:nvPr/>
        </p:nvSpPr>
        <p:spPr>
          <a:xfrm>
            <a:off x="1371600" y="485192"/>
            <a:ext cx="91626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Libre Franklin"/>
                <a:ea typeface="Libre Franklin"/>
                <a:cs typeface="Libre Franklin"/>
                <a:sym typeface="Libre Franklin"/>
              </a:rPr>
              <a:t>DISPLOT</a:t>
            </a:r>
            <a:endParaRPr/>
          </a:p>
        </p:txBody>
      </p:sp>
      <p:sp>
        <p:nvSpPr>
          <p:cNvPr id="319" name="Google Shape;319;p20"/>
          <p:cNvSpPr txBox="1"/>
          <p:nvPr/>
        </p:nvSpPr>
        <p:spPr>
          <a:xfrm>
            <a:off x="1735494" y="6004249"/>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20" name="Google Shape;320;p20"/>
          <p:cNvSpPr txBox="1"/>
          <p:nvPr/>
        </p:nvSpPr>
        <p:spPr>
          <a:xfrm>
            <a:off x="7156579" y="5977034"/>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1371600" y="1306286"/>
            <a:ext cx="9601200" cy="865414"/>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2000"/>
              <a:buFont typeface="Libre Franklin"/>
              <a:buNone/>
            </a:pPr>
            <a:r>
              <a:rPr lang="en-US" sz="2000"/>
              <a:t>Scatter plot is used to compare two sets of data along the two axes. It is used to visualize the relationship between the two variables. Here we have used it to show the relation between the fare amount and the tip amount.</a:t>
            </a:r>
            <a:endParaRPr/>
          </a:p>
        </p:txBody>
      </p:sp>
      <p:pic>
        <p:nvPicPr>
          <p:cNvPr id="326" name="Google Shape;326;p21"/>
          <p:cNvPicPr preferRelativeResize="0"/>
          <p:nvPr>
            <p:ph idx="1" type="body"/>
          </p:nvPr>
        </p:nvPicPr>
        <p:blipFill rotWithShape="1">
          <a:blip r:embed="rId3">
            <a:alphaModFix/>
          </a:blip>
          <a:srcRect b="0" l="0" r="0" t="0"/>
          <a:stretch/>
        </p:blipFill>
        <p:spPr>
          <a:xfrm>
            <a:off x="1888659" y="2392534"/>
            <a:ext cx="3414056" cy="3368332"/>
          </a:xfrm>
          <a:prstGeom prst="rect">
            <a:avLst/>
          </a:prstGeom>
          <a:noFill/>
          <a:ln>
            <a:noFill/>
          </a:ln>
        </p:spPr>
      </p:pic>
      <p:pic>
        <p:nvPicPr>
          <p:cNvPr id="327" name="Google Shape;327;p21"/>
          <p:cNvPicPr preferRelativeResize="0"/>
          <p:nvPr>
            <p:ph idx="2" type="body"/>
          </p:nvPr>
        </p:nvPicPr>
        <p:blipFill rotWithShape="1">
          <a:blip r:embed="rId4">
            <a:alphaModFix/>
          </a:blip>
          <a:srcRect b="0" l="0" r="0" t="0"/>
          <a:stretch/>
        </p:blipFill>
        <p:spPr>
          <a:xfrm>
            <a:off x="7075977" y="2400154"/>
            <a:ext cx="3345470" cy="3353091"/>
          </a:xfrm>
          <a:prstGeom prst="rect">
            <a:avLst/>
          </a:prstGeom>
          <a:noFill/>
          <a:ln>
            <a:noFill/>
          </a:ln>
        </p:spPr>
      </p:pic>
      <p:sp>
        <p:nvSpPr>
          <p:cNvPr id="328" name="Google Shape;328;p21"/>
          <p:cNvSpPr txBox="1"/>
          <p:nvPr/>
        </p:nvSpPr>
        <p:spPr>
          <a:xfrm>
            <a:off x="1371600" y="466531"/>
            <a:ext cx="879876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SCATTER PLOT</a:t>
            </a:r>
            <a:endParaRPr/>
          </a:p>
        </p:txBody>
      </p:sp>
      <p:sp>
        <p:nvSpPr>
          <p:cNvPr id="329" name="Google Shape;329;p21"/>
          <p:cNvSpPr txBox="1"/>
          <p:nvPr/>
        </p:nvSpPr>
        <p:spPr>
          <a:xfrm>
            <a:off x="1873399" y="5967702"/>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30" name="Google Shape;330;p21"/>
          <p:cNvSpPr txBox="1"/>
          <p:nvPr/>
        </p:nvSpPr>
        <p:spPr>
          <a:xfrm>
            <a:off x="7043765" y="5967703"/>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71600" y="1127616"/>
            <a:ext cx="9601200" cy="1044083"/>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2400"/>
              <a:buFont typeface="Libre Franklin"/>
              <a:buNone/>
            </a:pPr>
            <a:r>
              <a:rPr lang="en-US" sz="2400"/>
              <a:t>Catplot shows frequencies of the categories categorical variables. Here it shows the frequency of number of passengers to the fare amount.</a:t>
            </a:r>
            <a:endParaRPr/>
          </a:p>
        </p:txBody>
      </p:sp>
      <p:pic>
        <p:nvPicPr>
          <p:cNvPr id="336" name="Google Shape;336;p22"/>
          <p:cNvPicPr preferRelativeResize="0"/>
          <p:nvPr>
            <p:ph idx="1" type="body"/>
          </p:nvPr>
        </p:nvPicPr>
        <p:blipFill rotWithShape="1">
          <a:blip r:embed="rId3">
            <a:alphaModFix/>
          </a:blip>
          <a:srcRect b="0" l="0" r="0" t="0"/>
          <a:stretch/>
        </p:blipFill>
        <p:spPr>
          <a:xfrm>
            <a:off x="1919142" y="2411585"/>
            <a:ext cx="3353091" cy="3330229"/>
          </a:xfrm>
          <a:prstGeom prst="rect">
            <a:avLst/>
          </a:prstGeom>
          <a:noFill/>
          <a:ln>
            <a:noFill/>
          </a:ln>
        </p:spPr>
      </p:pic>
      <p:pic>
        <p:nvPicPr>
          <p:cNvPr id="337" name="Google Shape;337;p22"/>
          <p:cNvPicPr preferRelativeResize="0"/>
          <p:nvPr>
            <p:ph idx="2" type="body"/>
          </p:nvPr>
        </p:nvPicPr>
        <p:blipFill rotWithShape="1">
          <a:blip r:embed="rId4">
            <a:alphaModFix/>
          </a:blip>
          <a:srcRect b="0" l="0" r="0" t="0"/>
          <a:stretch/>
        </p:blipFill>
        <p:spPr>
          <a:xfrm>
            <a:off x="7072167" y="2423016"/>
            <a:ext cx="3353091" cy="3307367"/>
          </a:xfrm>
          <a:prstGeom prst="rect">
            <a:avLst/>
          </a:prstGeom>
          <a:noFill/>
          <a:ln>
            <a:noFill/>
          </a:ln>
        </p:spPr>
      </p:pic>
      <p:sp>
        <p:nvSpPr>
          <p:cNvPr id="338" name="Google Shape;338;p22"/>
          <p:cNvSpPr txBox="1"/>
          <p:nvPr/>
        </p:nvSpPr>
        <p:spPr>
          <a:xfrm>
            <a:off x="1337242" y="417182"/>
            <a:ext cx="90880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CATPLOT</a:t>
            </a:r>
            <a:endParaRPr/>
          </a:p>
        </p:txBody>
      </p:sp>
      <p:sp>
        <p:nvSpPr>
          <p:cNvPr id="339" name="Google Shape;339;p22"/>
          <p:cNvSpPr txBox="1"/>
          <p:nvPr/>
        </p:nvSpPr>
        <p:spPr>
          <a:xfrm>
            <a:off x="1919142" y="5981699"/>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40" name="Google Shape;340;p22"/>
          <p:cNvSpPr txBox="1"/>
          <p:nvPr/>
        </p:nvSpPr>
        <p:spPr>
          <a:xfrm>
            <a:off x="7078826" y="5981700"/>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1371600" y="1520890"/>
            <a:ext cx="9601200" cy="65081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2400"/>
              <a:t>A lineplot uses lines to connect individual data points. The above lineplots show how the fare amount varies according to passenger count.</a:t>
            </a:r>
            <a:endParaRPr/>
          </a:p>
        </p:txBody>
      </p:sp>
      <p:pic>
        <p:nvPicPr>
          <p:cNvPr id="346" name="Google Shape;346;p23"/>
          <p:cNvPicPr preferRelativeResize="0"/>
          <p:nvPr>
            <p:ph idx="1" type="body"/>
          </p:nvPr>
        </p:nvPicPr>
        <p:blipFill rotWithShape="1">
          <a:blip r:embed="rId3">
            <a:alphaModFix/>
          </a:blip>
          <a:srcRect b="0" l="0" r="0" t="0"/>
          <a:stretch/>
        </p:blipFill>
        <p:spPr>
          <a:xfrm>
            <a:off x="7175994" y="2845963"/>
            <a:ext cx="3924161" cy="2668429"/>
          </a:xfrm>
          <a:prstGeom prst="rect">
            <a:avLst/>
          </a:prstGeom>
          <a:noFill/>
          <a:ln>
            <a:noFill/>
          </a:ln>
        </p:spPr>
      </p:pic>
      <p:pic>
        <p:nvPicPr>
          <p:cNvPr id="347" name="Google Shape;347;p23"/>
          <p:cNvPicPr preferRelativeResize="0"/>
          <p:nvPr>
            <p:ph idx="2" type="body"/>
          </p:nvPr>
        </p:nvPicPr>
        <p:blipFill rotWithShape="1">
          <a:blip r:embed="rId4">
            <a:alphaModFix/>
          </a:blip>
          <a:srcRect b="0" l="0" r="0" t="0"/>
          <a:stretch/>
        </p:blipFill>
        <p:spPr>
          <a:xfrm>
            <a:off x="1950098" y="2845963"/>
            <a:ext cx="4049486" cy="2739359"/>
          </a:xfrm>
          <a:prstGeom prst="rect">
            <a:avLst/>
          </a:prstGeom>
          <a:noFill/>
          <a:ln>
            <a:noFill/>
          </a:ln>
        </p:spPr>
      </p:pic>
      <p:sp>
        <p:nvSpPr>
          <p:cNvPr id="348" name="Google Shape;348;p23"/>
          <p:cNvSpPr txBox="1"/>
          <p:nvPr/>
        </p:nvSpPr>
        <p:spPr>
          <a:xfrm>
            <a:off x="1371600" y="615820"/>
            <a:ext cx="93026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LINEPLOT</a:t>
            </a:r>
            <a:endParaRPr/>
          </a:p>
        </p:txBody>
      </p:sp>
      <p:sp>
        <p:nvSpPr>
          <p:cNvPr id="349" name="Google Shape;349;p23"/>
          <p:cNvSpPr txBox="1"/>
          <p:nvPr/>
        </p:nvSpPr>
        <p:spPr>
          <a:xfrm>
            <a:off x="2174032" y="5812971"/>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50" name="Google Shape;350;p23"/>
          <p:cNvSpPr txBox="1"/>
          <p:nvPr/>
        </p:nvSpPr>
        <p:spPr>
          <a:xfrm>
            <a:off x="7595118" y="5736120"/>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4"/>
          <p:cNvSpPr txBox="1"/>
          <p:nvPr>
            <p:ph type="title"/>
          </p:nvPr>
        </p:nvSpPr>
        <p:spPr>
          <a:xfrm>
            <a:off x="1371600" y="1362268"/>
            <a:ext cx="9601200" cy="809431"/>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2400"/>
              <a:buFont typeface="Libre Franklin"/>
              <a:buNone/>
            </a:pPr>
            <a:r>
              <a:rPr lang="en-US" sz="2400"/>
              <a:t>A barplot is used to display the relationship between a numeric and a categorical variable. We have used it show how the congestion surcharge amount varies according to the pick up times.</a:t>
            </a:r>
            <a:endParaRPr/>
          </a:p>
        </p:txBody>
      </p:sp>
      <p:pic>
        <p:nvPicPr>
          <p:cNvPr id="356" name="Google Shape;356;p24"/>
          <p:cNvPicPr preferRelativeResize="0"/>
          <p:nvPr>
            <p:ph idx="1" type="body"/>
          </p:nvPr>
        </p:nvPicPr>
        <p:blipFill rotWithShape="1">
          <a:blip r:embed="rId3">
            <a:alphaModFix/>
          </a:blip>
          <a:srcRect b="0" l="0" r="0" t="0"/>
          <a:stretch/>
        </p:blipFill>
        <p:spPr>
          <a:xfrm>
            <a:off x="1751487" y="2830722"/>
            <a:ext cx="3688400" cy="2491956"/>
          </a:xfrm>
          <a:prstGeom prst="rect">
            <a:avLst/>
          </a:prstGeom>
          <a:noFill/>
          <a:ln>
            <a:noFill/>
          </a:ln>
        </p:spPr>
      </p:pic>
      <p:pic>
        <p:nvPicPr>
          <p:cNvPr id="357" name="Google Shape;357;p24"/>
          <p:cNvPicPr preferRelativeResize="0"/>
          <p:nvPr>
            <p:ph idx="2" type="body"/>
          </p:nvPr>
        </p:nvPicPr>
        <p:blipFill rotWithShape="1">
          <a:blip r:embed="rId4">
            <a:alphaModFix/>
          </a:blip>
          <a:srcRect b="0" l="0" r="0" t="0"/>
          <a:stretch/>
        </p:blipFill>
        <p:spPr>
          <a:xfrm>
            <a:off x="6904512" y="2830722"/>
            <a:ext cx="3688400" cy="2491956"/>
          </a:xfrm>
          <a:prstGeom prst="rect">
            <a:avLst/>
          </a:prstGeom>
          <a:noFill/>
          <a:ln>
            <a:noFill/>
          </a:ln>
        </p:spPr>
      </p:pic>
      <p:sp>
        <p:nvSpPr>
          <p:cNvPr id="358" name="Google Shape;358;p24"/>
          <p:cNvSpPr txBox="1"/>
          <p:nvPr/>
        </p:nvSpPr>
        <p:spPr>
          <a:xfrm>
            <a:off x="1371600" y="466531"/>
            <a:ext cx="89573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BARPLOT</a:t>
            </a:r>
            <a:endParaRPr/>
          </a:p>
        </p:txBody>
      </p:sp>
      <p:sp>
        <p:nvSpPr>
          <p:cNvPr id="359" name="Google Shape;359;p24"/>
          <p:cNvSpPr txBox="1"/>
          <p:nvPr/>
        </p:nvSpPr>
        <p:spPr>
          <a:xfrm>
            <a:off x="1906846" y="5701005"/>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60" name="Google Shape;360;p24"/>
          <p:cNvSpPr txBox="1"/>
          <p:nvPr/>
        </p:nvSpPr>
        <p:spPr>
          <a:xfrm>
            <a:off x="7059871" y="5701005"/>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1371600" y="1546752"/>
            <a:ext cx="9601200" cy="62494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3200"/>
              <a:t>The below barplots show how the amount of tips varies according to the pick up time.</a:t>
            </a:r>
            <a:endParaRPr/>
          </a:p>
        </p:txBody>
      </p:sp>
      <p:pic>
        <p:nvPicPr>
          <p:cNvPr id="366" name="Google Shape;366;p25"/>
          <p:cNvPicPr preferRelativeResize="0"/>
          <p:nvPr>
            <p:ph idx="1" type="body"/>
          </p:nvPr>
        </p:nvPicPr>
        <p:blipFill rotWithShape="1">
          <a:blip r:embed="rId3">
            <a:alphaModFix/>
          </a:blip>
          <a:srcRect b="0" l="0" r="0" t="0"/>
          <a:stretch/>
        </p:blipFill>
        <p:spPr>
          <a:xfrm>
            <a:off x="1732436" y="2842153"/>
            <a:ext cx="3726503" cy="2469094"/>
          </a:xfrm>
          <a:prstGeom prst="rect">
            <a:avLst/>
          </a:prstGeom>
          <a:noFill/>
          <a:ln>
            <a:noFill/>
          </a:ln>
        </p:spPr>
      </p:pic>
      <p:pic>
        <p:nvPicPr>
          <p:cNvPr id="367" name="Google Shape;367;p25"/>
          <p:cNvPicPr preferRelativeResize="0"/>
          <p:nvPr>
            <p:ph idx="2" type="body"/>
          </p:nvPr>
        </p:nvPicPr>
        <p:blipFill rotWithShape="1">
          <a:blip r:embed="rId4">
            <a:alphaModFix/>
          </a:blip>
          <a:srcRect b="0" l="0" r="0" t="0"/>
          <a:stretch/>
        </p:blipFill>
        <p:spPr>
          <a:xfrm>
            <a:off x="6912133" y="2823101"/>
            <a:ext cx="3673158" cy="2507197"/>
          </a:xfrm>
          <a:prstGeom prst="rect">
            <a:avLst/>
          </a:prstGeom>
          <a:noFill/>
          <a:ln>
            <a:noFill/>
          </a:ln>
        </p:spPr>
      </p:pic>
      <p:sp>
        <p:nvSpPr>
          <p:cNvPr id="368" name="Google Shape;368;p25"/>
          <p:cNvSpPr txBox="1"/>
          <p:nvPr/>
        </p:nvSpPr>
        <p:spPr>
          <a:xfrm>
            <a:off x="1371600" y="583910"/>
            <a:ext cx="895738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Libre Franklin"/>
                <a:ea typeface="Libre Franklin"/>
                <a:cs typeface="Libre Franklin"/>
                <a:sym typeface="Libre Franklin"/>
              </a:rPr>
              <a:t>BARPLOT</a:t>
            </a:r>
            <a:endParaRPr/>
          </a:p>
        </p:txBody>
      </p:sp>
      <p:sp>
        <p:nvSpPr>
          <p:cNvPr id="369" name="Google Shape;369;p25"/>
          <p:cNvSpPr txBox="1"/>
          <p:nvPr/>
        </p:nvSpPr>
        <p:spPr>
          <a:xfrm>
            <a:off x="1906846" y="5691674"/>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70" name="Google Shape;370;p25"/>
          <p:cNvSpPr txBox="1"/>
          <p:nvPr/>
        </p:nvSpPr>
        <p:spPr>
          <a:xfrm>
            <a:off x="7277879" y="5692452"/>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6"/>
          <p:cNvSpPr txBox="1"/>
          <p:nvPr>
            <p:ph type="title"/>
          </p:nvPr>
        </p:nvSpPr>
        <p:spPr>
          <a:xfrm>
            <a:off x="1371600" y="1296954"/>
            <a:ext cx="9601200" cy="874745"/>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2400"/>
              <a:buFont typeface="Libre Franklin"/>
              <a:buNone/>
            </a:pPr>
            <a:r>
              <a:rPr lang="en-US" sz="2400"/>
              <a:t>Distplot helps to show a histogram with a line on it with all kinds of variations. Here we show the frequency of the tip amount.</a:t>
            </a:r>
            <a:br>
              <a:rPr lang="en-US" sz="3200"/>
            </a:br>
            <a:endParaRPr sz="3200"/>
          </a:p>
        </p:txBody>
      </p:sp>
      <p:pic>
        <p:nvPicPr>
          <p:cNvPr id="376" name="Google Shape;376;p26"/>
          <p:cNvPicPr preferRelativeResize="0"/>
          <p:nvPr>
            <p:ph idx="1" type="body"/>
          </p:nvPr>
        </p:nvPicPr>
        <p:blipFill rotWithShape="1">
          <a:blip r:embed="rId3">
            <a:alphaModFix/>
          </a:blip>
          <a:srcRect b="0" l="0" r="0" t="0"/>
          <a:stretch/>
        </p:blipFill>
        <p:spPr>
          <a:xfrm>
            <a:off x="1930573" y="2411585"/>
            <a:ext cx="3330229" cy="3330229"/>
          </a:xfrm>
          <a:prstGeom prst="rect">
            <a:avLst/>
          </a:prstGeom>
          <a:noFill/>
          <a:ln>
            <a:noFill/>
          </a:ln>
        </p:spPr>
      </p:pic>
      <p:pic>
        <p:nvPicPr>
          <p:cNvPr id="377" name="Google Shape;377;p26"/>
          <p:cNvPicPr preferRelativeResize="0"/>
          <p:nvPr>
            <p:ph idx="2" type="body"/>
          </p:nvPr>
        </p:nvPicPr>
        <p:blipFill rotWithShape="1">
          <a:blip r:embed="rId4">
            <a:alphaModFix/>
          </a:blip>
          <a:srcRect b="0" l="0" r="0" t="0"/>
          <a:stretch/>
        </p:blipFill>
        <p:spPr>
          <a:xfrm>
            <a:off x="7079788" y="2419206"/>
            <a:ext cx="3337849" cy="3314987"/>
          </a:xfrm>
          <a:prstGeom prst="rect">
            <a:avLst/>
          </a:prstGeom>
          <a:noFill/>
          <a:ln>
            <a:noFill/>
          </a:ln>
        </p:spPr>
      </p:pic>
      <p:sp>
        <p:nvSpPr>
          <p:cNvPr id="378" name="Google Shape;378;p26"/>
          <p:cNvSpPr txBox="1"/>
          <p:nvPr/>
        </p:nvSpPr>
        <p:spPr>
          <a:xfrm>
            <a:off x="1296955" y="494522"/>
            <a:ext cx="96758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DISPLOT</a:t>
            </a:r>
            <a:endParaRPr/>
          </a:p>
        </p:txBody>
      </p:sp>
      <p:sp>
        <p:nvSpPr>
          <p:cNvPr id="379" name="Google Shape;379;p26"/>
          <p:cNvSpPr txBox="1"/>
          <p:nvPr/>
        </p:nvSpPr>
        <p:spPr>
          <a:xfrm>
            <a:off x="1735494" y="5991031"/>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80" name="Google Shape;380;p26"/>
          <p:cNvSpPr txBox="1"/>
          <p:nvPr/>
        </p:nvSpPr>
        <p:spPr>
          <a:xfrm>
            <a:off x="7079788" y="5966927"/>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1371600" y="1432442"/>
            <a:ext cx="9601200" cy="73925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2200"/>
              <a:t>A heatmap contains values representing various shades of the same colour for each value to be plotted. the darker shades of the chart represent high frequency. This shows the relationship between trip_distance and pickup_hour</a:t>
            </a:r>
            <a:r>
              <a:rPr lang="en-US" sz="3200"/>
              <a:t>.</a:t>
            </a:r>
            <a:endParaRPr/>
          </a:p>
        </p:txBody>
      </p:sp>
      <p:pic>
        <p:nvPicPr>
          <p:cNvPr id="386" name="Google Shape;386;p27"/>
          <p:cNvPicPr preferRelativeResize="0"/>
          <p:nvPr>
            <p:ph idx="1" type="body"/>
          </p:nvPr>
        </p:nvPicPr>
        <p:blipFill rotWithShape="1">
          <a:blip r:embed="rId3">
            <a:alphaModFix/>
          </a:blip>
          <a:srcRect b="0" l="0" r="0" t="0"/>
          <a:stretch/>
        </p:blipFill>
        <p:spPr>
          <a:xfrm>
            <a:off x="1808642" y="2727843"/>
            <a:ext cx="3574090" cy="2697714"/>
          </a:xfrm>
          <a:prstGeom prst="rect">
            <a:avLst/>
          </a:prstGeom>
          <a:noFill/>
          <a:ln>
            <a:noFill/>
          </a:ln>
        </p:spPr>
      </p:pic>
      <p:pic>
        <p:nvPicPr>
          <p:cNvPr id="387" name="Google Shape;387;p27"/>
          <p:cNvPicPr preferRelativeResize="0"/>
          <p:nvPr>
            <p:ph idx="2" type="body"/>
          </p:nvPr>
        </p:nvPicPr>
        <p:blipFill rotWithShape="1">
          <a:blip r:embed="rId4">
            <a:alphaModFix/>
          </a:blip>
          <a:srcRect b="0" l="0" r="0" t="0"/>
          <a:stretch/>
        </p:blipFill>
        <p:spPr>
          <a:xfrm>
            <a:off x="6938805" y="2746895"/>
            <a:ext cx="3619814" cy="2659610"/>
          </a:xfrm>
          <a:prstGeom prst="rect">
            <a:avLst/>
          </a:prstGeom>
          <a:noFill/>
          <a:ln>
            <a:noFill/>
          </a:ln>
        </p:spPr>
      </p:pic>
      <p:sp>
        <p:nvSpPr>
          <p:cNvPr id="388" name="Google Shape;388;p27"/>
          <p:cNvSpPr txBox="1"/>
          <p:nvPr/>
        </p:nvSpPr>
        <p:spPr>
          <a:xfrm>
            <a:off x="1371600" y="643812"/>
            <a:ext cx="90693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HEATMAP</a:t>
            </a:r>
            <a:endParaRPr/>
          </a:p>
        </p:txBody>
      </p:sp>
      <p:sp>
        <p:nvSpPr>
          <p:cNvPr id="389" name="Google Shape;389;p27"/>
          <p:cNvSpPr txBox="1"/>
          <p:nvPr/>
        </p:nvSpPr>
        <p:spPr>
          <a:xfrm>
            <a:off x="1794879" y="5882950"/>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390" name="Google Shape;390;p27"/>
          <p:cNvSpPr txBox="1"/>
          <p:nvPr/>
        </p:nvSpPr>
        <p:spPr>
          <a:xfrm>
            <a:off x="6938805" y="5882951"/>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1371600" y="1296954"/>
            <a:ext cx="9601200" cy="87474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sz="2000"/>
              <a:t>A heatmap contains values representing various shades of the same colour for each value to be plotted. the darker shades of the chart represent highest frequency. The below heatmap shows the correlation between all the columns.</a:t>
            </a:r>
            <a:endParaRPr/>
          </a:p>
        </p:txBody>
      </p:sp>
      <p:pic>
        <p:nvPicPr>
          <p:cNvPr id="396" name="Google Shape;396;p28"/>
          <p:cNvPicPr preferRelativeResize="0"/>
          <p:nvPr>
            <p:ph idx="1" type="body"/>
          </p:nvPr>
        </p:nvPicPr>
        <p:blipFill rotWithShape="1">
          <a:blip r:embed="rId3">
            <a:alphaModFix/>
          </a:blip>
          <a:srcRect b="0" l="0" r="0" t="0"/>
          <a:stretch/>
        </p:blipFill>
        <p:spPr>
          <a:xfrm>
            <a:off x="1371600" y="2396362"/>
            <a:ext cx="4448175" cy="3360675"/>
          </a:xfrm>
          <a:prstGeom prst="rect">
            <a:avLst/>
          </a:prstGeom>
          <a:noFill/>
          <a:ln>
            <a:noFill/>
          </a:ln>
        </p:spPr>
      </p:pic>
      <p:pic>
        <p:nvPicPr>
          <p:cNvPr id="397" name="Google Shape;397;p28"/>
          <p:cNvPicPr preferRelativeResize="0"/>
          <p:nvPr>
            <p:ph idx="2" type="body"/>
          </p:nvPr>
        </p:nvPicPr>
        <p:blipFill rotWithShape="1">
          <a:blip r:embed="rId4">
            <a:alphaModFix/>
          </a:blip>
          <a:srcRect b="0" l="0" r="0" t="0"/>
          <a:stretch/>
        </p:blipFill>
        <p:spPr>
          <a:xfrm>
            <a:off x="6524625" y="2373942"/>
            <a:ext cx="4448175" cy="3405516"/>
          </a:xfrm>
          <a:prstGeom prst="rect">
            <a:avLst/>
          </a:prstGeom>
          <a:noFill/>
          <a:ln>
            <a:noFill/>
          </a:ln>
        </p:spPr>
      </p:pic>
      <p:sp>
        <p:nvSpPr>
          <p:cNvPr id="398" name="Google Shape;398;p28"/>
          <p:cNvSpPr txBox="1"/>
          <p:nvPr/>
        </p:nvSpPr>
        <p:spPr>
          <a:xfrm>
            <a:off x="1371600" y="643812"/>
            <a:ext cx="90693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Franklin"/>
                <a:ea typeface="Libre Franklin"/>
                <a:cs typeface="Libre Franklin"/>
                <a:sym typeface="Libre Franklin"/>
              </a:rPr>
              <a:t>HEATMAP</a:t>
            </a:r>
            <a:endParaRPr/>
          </a:p>
        </p:txBody>
      </p:sp>
      <p:sp>
        <p:nvSpPr>
          <p:cNvPr id="399" name="Google Shape;399;p28"/>
          <p:cNvSpPr txBox="1"/>
          <p:nvPr/>
        </p:nvSpPr>
        <p:spPr>
          <a:xfrm>
            <a:off x="1735494" y="6074229"/>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YELLOW TAXI</a:t>
            </a:r>
            <a:endParaRPr/>
          </a:p>
        </p:txBody>
      </p:sp>
      <p:sp>
        <p:nvSpPr>
          <p:cNvPr id="400" name="Google Shape;400;p28"/>
          <p:cNvSpPr txBox="1"/>
          <p:nvPr/>
        </p:nvSpPr>
        <p:spPr>
          <a:xfrm>
            <a:off x="7078826" y="6041572"/>
            <a:ext cx="3377682" cy="382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UPLOADED DATA TO NUMPY</a:t>
            </a:r>
            <a:endParaRPr/>
          </a:p>
        </p:txBody>
      </p:sp>
      <p:pic>
        <p:nvPicPr>
          <p:cNvPr id="406" name="Google Shape;406;p29"/>
          <p:cNvPicPr preferRelativeResize="0"/>
          <p:nvPr>
            <p:ph idx="2" type="body"/>
          </p:nvPr>
        </p:nvPicPr>
        <p:blipFill rotWithShape="1">
          <a:blip r:embed="rId3">
            <a:alphaModFix/>
          </a:blip>
          <a:srcRect b="0" l="0" r="0" t="0"/>
          <a:stretch/>
        </p:blipFill>
        <p:spPr>
          <a:xfrm>
            <a:off x="6600825" y="2434781"/>
            <a:ext cx="4448175" cy="2013394"/>
          </a:xfrm>
          <a:prstGeom prst="rect">
            <a:avLst/>
          </a:prstGeom>
          <a:noFill/>
          <a:ln>
            <a:noFill/>
          </a:ln>
        </p:spPr>
      </p:pic>
      <p:pic>
        <p:nvPicPr>
          <p:cNvPr id="407" name="Google Shape;407;p29"/>
          <p:cNvPicPr preferRelativeResize="0"/>
          <p:nvPr>
            <p:ph idx="1" type="body"/>
          </p:nvPr>
        </p:nvPicPr>
        <p:blipFill rotWithShape="1">
          <a:blip r:embed="rId4">
            <a:alphaModFix/>
          </a:blip>
          <a:srcRect b="0" l="0" r="0" t="0"/>
          <a:stretch/>
        </p:blipFill>
        <p:spPr>
          <a:xfrm>
            <a:off x="1514475" y="2434781"/>
            <a:ext cx="4448175" cy="2013394"/>
          </a:xfrm>
          <a:prstGeom prst="rect">
            <a:avLst/>
          </a:prstGeom>
          <a:noFill/>
          <a:ln>
            <a:noFill/>
          </a:ln>
        </p:spPr>
      </p:pic>
      <p:sp>
        <p:nvSpPr>
          <p:cNvPr id="408" name="Google Shape;408;p29"/>
          <p:cNvSpPr txBox="1"/>
          <p:nvPr/>
        </p:nvSpPr>
        <p:spPr>
          <a:xfrm>
            <a:off x="1887894" y="4912179"/>
            <a:ext cx="33776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u="sng">
                <a:solidFill>
                  <a:schemeClr val="dk1"/>
                </a:solidFill>
                <a:latin typeface="Libre Franklin"/>
                <a:ea typeface="Libre Franklin"/>
                <a:cs typeface="Libre Franklin"/>
                <a:sym typeface="Libre Franklin"/>
              </a:rPr>
              <a:t>NYC YELLOW TAXI</a:t>
            </a:r>
            <a:endParaRPr/>
          </a:p>
        </p:txBody>
      </p:sp>
      <p:sp>
        <p:nvSpPr>
          <p:cNvPr id="409" name="Google Shape;409;p29"/>
          <p:cNvSpPr txBox="1"/>
          <p:nvPr/>
        </p:nvSpPr>
        <p:spPr>
          <a:xfrm>
            <a:off x="7221701" y="4912179"/>
            <a:ext cx="33776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u="sng">
                <a:solidFill>
                  <a:schemeClr val="dk1"/>
                </a:solidFill>
                <a:latin typeface="Libre Franklin"/>
                <a:ea typeface="Libre Franklin"/>
                <a:cs typeface="Libre Franklin"/>
                <a:sym typeface="Libre Franklin"/>
              </a:rPr>
              <a:t>NYC GREEN TAXI</a:t>
            </a:r>
            <a:endParaRPr/>
          </a:p>
        </p:txBody>
      </p:sp>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8" name="Shape 158"/>
        <p:cNvGrpSpPr/>
        <p:nvPr/>
      </p:nvGrpSpPr>
      <p:grpSpPr>
        <a:xfrm>
          <a:off x="0" y="0"/>
          <a:ext cx="0" cy="0"/>
          <a:chOff x="0" y="0"/>
          <a:chExt cx="0" cy="0"/>
        </a:xfrm>
      </p:grpSpPr>
      <p:sp>
        <p:nvSpPr>
          <p:cNvPr id="159" name="Google Shape;159;p3"/>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			 </a:t>
            </a:r>
            <a:r>
              <a:rPr lang="en-US" sz="4800"/>
              <a:t>INTRODUCTION</a:t>
            </a:r>
            <a:endParaRPr/>
          </a:p>
        </p:txBody>
      </p:sp>
      <p:grpSp>
        <p:nvGrpSpPr>
          <p:cNvPr id="161" name="Google Shape;161;p3"/>
          <p:cNvGrpSpPr/>
          <p:nvPr/>
        </p:nvGrpSpPr>
        <p:grpSpPr>
          <a:xfrm>
            <a:off x="1502193" y="1362075"/>
            <a:ext cx="9386669" cy="4810135"/>
            <a:chOff x="130593" y="0"/>
            <a:chExt cx="9386669" cy="4810135"/>
          </a:xfrm>
        </p:grpSpPr>
        <p:sp>
          <p:nvSpPr>
            <p:cNvPr id="162" name="Google Shape;162;p3"/>
            <p:cNvSpPr/>
            <p:nvPr/>
          </p:nvSpPr>
          <p:spPr>
            <a:xfrm>
              <a:off x="988891" y="0"/>
              <a:ext cx="2472768" cy="2245922"/>
            </a:xfrm>
            <a:prstGeom prst="rect">
              <a:avLst/>
            </a:prstGeom>
            <a:blipFill rotWithShape="1">
              <a:blip r:embed="rId3">
                <a:alphaModFix/>
              </a:blip>
              <a:stretch>
                <a:fillRect b="0" l="0" r="0" t="0"/>
              </a:stretch>
            </a:blipFill>
            <a:ln cap="flat" cmpd="sng" w="34925">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30593" y="2642753"/>
              <a:ext cx="4320000" cy="21673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txBox="1"/>
            <p:nvPr/>
          </p:nvSpPr>
          <p:spPr>
            <a:xfrm>
              <a:off x="130593" y="2642753"/>
              <a:ext cx="4320000" cy="21673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Libre Franklin"/>
                <a:buNone/>
              </a:pPr>
              <a:r>
                <a:rPr b="0" i="0" lang="en-US" sz="1800" u="none" cap="none" strike="noStrike">
                  <a:solidFill>
                    <a:schemeClr val="dk1"/>
                  </a:solidFill>
                  <a:latin typeface="Libre Franklin"/>
                  <a:ea typeface="Libre Franklin"/>
                  <a:cs typeface="Libre Franklin"/>
                  <a:sym typeface="Libre Franklin"/>
                </a:rPr>
                <a:t>YELLOW TAXIS ARE ICONIC AND OFFICIAL TAXIS IN NYC.</a:t>
              </a:r>
              <a:endParaRPr/>
            </a:p>
            <a:p>
              <a:pPr indent="0" lvl="0" marL="0" marR="0" rtl="0" algn="ctr">
                <a:lnSpc>
                  <a:spcPct val="100000"/>
                </a:lnSpc>
                <a:spcBef>
                  <a:spcPts val="630"/>
                </a:spcBef>
                <a:spcAft>
                  <a:spcPts val="0"/>
                </a:spcAft>
                <a:buClr>
                  <a:schemeClr val="dk1"/>
                </a:buClr>
                <a:buSzPts val="1800"/>
                <a:buFont typeface="Libre Franklin"/>
                <a:buNone/>
              </a:pPr>
              <a:r>
                <a:rPr b="0" i="0" lang="en-US" sz="1800" u="none" cap="none" strike="noStrike">
                  <a:solidFill>
                    <a:schemeClr val="dk1"/>
                  </a:solidFill>
                  <a:latin typeface="Libre Franklin"/>
                  <a:ea typeface="Libre Franklin"/>
                  <a:cs typeface="Libre Franklin"/>
                  <a:sym typeface="Libre Franklin"/>
                </a:rPr>
                <a:t>YELLOW TAXIS HAVE THE RIGHT TO PICK UP STREET-HAILING  AND PREARRANGED PASSENGERS ANYWHERE IN NEW YORK CITY</a:t>
              </a:r>
              <a:endParaRPr/>
            </a:p>
            <a:p>
              <a:pPr indent="0" lvl="0" marL="0" marR="0" rtl="0" algn="ctr">
                <a:lnSpc>
                  <a:spcPct val="100000"/>
                </a:lnSpc>
                <a:spcBef>
                  <a:spcPts val="630"/>
                </a:spcBef>
                <a:spcAft>
                  <a:spcPts val="0"/>
                </a:spcAft>
                <a:buClr>
                  <a:schemeClr val="dk1"/>
                </a:buClr>
                <a:buSzPts val="1800"/>
                <a:buFont typeface="Libre Franklin"/>
                <a:buNone/>
              </a:pPr>
              <a:r>
                <a:t/>
              </a:r>
              <a:endParaRPr b="0" i="0" sz="1800" u="none" cap="none" strike="noStrike">
                <a:solidFill>
                  <a:schemeClr val="dk1"/>
                </a:solidFill>
                <a:latin typeface="Libre Franklin"/>
                <a:ea typeface="Libre Franklin"/>
                <a:cs typeface="Libre Franklin"/>
                <a:sym typeface="Libre Franklin"/>
              </a:endParaRPr>
            </a:p>
          </p:txBody>
        </p:sp>
        <p:sp>
          <p:nvSpPr>
            <p:cNvPr id="165" name="Google Shape;165;p3"/>
            <p:cNvSpPr/>
            <p:nvPr/>
          </p:nvSpPr>
          <p:spPr>
            <a:xfrm>
              <a:off x="6177011" y="0"/>
              <a:ext cx="2379164" cy="253983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197262" y="2642736"/>
              <a:ext cx="4320000" cy="21673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txBox="1"/>
            <p:nvPr/>
          </p:nvSpPr>
          <p:spPr>
            <a:xfrm>
              <a:off x="5197262" y="2642736"/>
              <a:ext cx="4320000" cy="21673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Libre Franklin"/>
                <a:buNone/>
              </a:pPr>
              <a:r>
                <a:rPr b="0" i="0" lang="en-US" sz="1800" u="none" cap="none" strike="noStrike">
                  <a:solidFill>
                    <a:schemeClr val="dk1"/>
                  </a:solidFill>
                  <a:latin typeface="Libre Franklin"/>
                  <a:ea typeface="Libre Franklin"/>
                  <a:cs typeface="Libre Franklin"/>
                  <a:sym typeface="Libre Franklin"/>
                </a:rPr>
                <a:t>GREEN TAXIS ARE NEW TO THE CITY SINCE 2013.</a:t>
              </a:r>
              <a:endParaRPr/>
            </a:p>
            <a:p>
              <a:pPr indent="0" lvl="0" marL="0" marR="0" rtl="0" algn="ctr">
                <a:lnSpc>
                  <a:spcPct val="100000"/>
                </a:lnSpc>
                <a:spcBef>
                  <a:spcPts val="630"/>
                </a:spcBef>
                <a:spcAft>
                  <a:spcPts val="0"/>
                </a:spcAft>
                <a:buClr>
                  <a:schemeClr val="dk1"/>
                </a:buClr>
                <a:buSzPts val="1800"/>
                <a:buFont typeface="Libre Franklin"/>
                <a:buNone/>
              </a:pPr>
              <a:r>
                <a:rPr b="0" i="0" lang="en-US" sz="1800" u="none" cap="none" strike="noStrike">
                  <a:solidFill>
                    <a:schemeClr val="dk1"/>
                  </a:solidFill>
                  <a:latin typeface="Libre Franklin"/>
                  <a:ea typeface="Libre Franklin"/>
                  <a:cs typeface="Libre Franklin"/>
                  <a:sym typeface="Libre Franklin"/>
                </a:rPr>
                <a:t>GREEN TAXIS ARE ALLOWED TO PICKUP PASSENGERS IN NORTHERN MANHATTAN AND ANYWHERE IN THE BRONX, BROOKLYN, STATEN ISLAND AND QUEENS EXCLUDING THE AIRPORTS AND CAN DROP-OFF ANYWHERE WITHOUT RESTRICTION.</a:t>
              </a:r>
              <a:endParaRPr b="0" i="0" sz="1800" u="none" cap="none" strike="noStrike">
                <a:solidFill>
                  <a:schemeClr val="dk1"/>
                </a:solidFill>
                <a:latin typeface="Libre Franklin"/>
                <a:ea typeface="Libre Franklin"/>
                <a:cs typeface="Libre Franklin"/>
                <a:sym typeface="Libre Franklin"/>
              </a:endParaRPr>
            </a:p>
          </p:txBody>
        </p:sp>
      </p:grpSp>
    </p:spTree>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ctr">
              <a:lnSpc>
                <a:spcPct val="89000"/>
              </a:lnSpc>
              <a:spcBef>
                <a:spcPts val="0"/>
              </a:spcBef>
              <a:spcAft>
                <a:spcPts val="0"/>
              </a:spcAft>
              <a:buClr>
                <a:schemeClr val="dk2"/>
              </a:buClr>
              <a:buSzPts val="5400"/>
              <a:buFont typeface="Libre Franklin"/>
              <a:buNone/>
            </a:pPr>
            <a:r>
              <a:rPr lang="en-US" sz="5400"/>
              <a:t>RESULT</a:t>
            </a:r>
            <a:endParaRPr/>
          </a:p>
        </p:txBody>
      </p:sp>
      <p:sp>
        <p:nvSpPr>
          <p:cNvPr id="415" name="Google Shape;415;p30"/>
          <p:cNvSpPr txBox="1"/>
          <p:nvPr>
            <p:ph idx="1" type="body"/>
          </p:nvPr>
        </p:nvSpPr>
        <p:spPr>
          <a:xfrm>
            <a:off x="1371599" y="2285999"/>
            <a:ext cx="10562253" cy="3581401"/>
          </a:xfrm>
          <a:prstGeom prst="rect">
            <a:avLst/>
          </a:prstGeom>
          <a:noFill/>
          <a:ln>
            <a:noFill/>
          </a:ln>
        </p:spPr>
        <p:txBody>
          <a:bodyPr anchorCtr="0" anchor="t" bIns="45700" lIns="91425" spcFirstLastPara="1" rIns="91425" wrap="square" tIns="45700">
            <a:normAutofit/>
          </a:bodyPr>
          <a:lstStyle/>
          <a:p>
            <a:pPr indent="0" lvl="0" marL="0" rtl="0" algn="ctr">
              <a:lnSpc>
                <a:spcPct val="94000"/>
              </a:lnSpc>
              <a:spcBef>
                <a:spcPts val="0"/>
              </a:spcBef>
              <a:spcAft>
                <a:spcPts val="0"/>
              </a:spcAft>
              <a:buClr>
                <a:schemeClr val="dk2"/>
              </a:buClr>
              <a:buSzPts val="4000"/>
              <a:buNone/>
            </a:pPr>
            <a:r>
              <a:rPr i="1" lang="en-US" sz="4000"/>
              <a:t>In our exploratory data analysis we found out that yellow taxis are preferred over green taxis. People prefer to travel alone in the taxis and they prefer to pay using credit cards more than cash payments.</a:t>
            </a:r>
            <a:endParaRPr/>
          </a:p>
          <a:p>
            <a:pPr indent="0" lvl="0" marL="0" rtl="0" algn="l">
              <a:lnSpc>
                <a:spcPct val="94000"/>
              </a:lnSpc>
              <a:spcBef>
                <a:spcPts val="1200"/>
              </a:spcBef>
              <a:spcAft>
                <a:spcPts val="0"/>
              </a:spcAft>
              <a:buClr>
                <a:schemeClr val="dk2"/>
              </a:buClr>
              <a:buSzPts val="2000"/>
              <a:buNone/>
            </a:pPr>
            <a:r>
              <a:t/>
            </a:r>
            <a:endParaRPr/>
          </a:p>
        </p:txBody>
      </p:sp>
    </p:spTree>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9" name="Shape 419"/>
        <p:cNvGrpSpPr/>
        <p:nvPr/>
      </p:nvGrpSpPr>
      <p:grpSpPr>
        <a:xfrm>
          <a:off x="0" y="0"/>
          <a:ext cx="0" cy="0"/>
          <a:chOff x="0" y="0"/>
          <a:chExt cx="0" cy="0"/>
        </a:xfrm>
      </p:grpSpPr>
      <p:sp>
        <p:nvSpPr>
          <p:cNvPr id="420" name="Google Shape;420;p31"/>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A pencil on top of a paper with a printed line graph" id="422" name="Google Shape;422;p31"/>
          <p:cNvPicPr preferRelativeResize="0"/>
          <p:nvPr/>
        </p:nvPicPr>
        <p:blipFill rotWithShape="1">
          <a:blip r:embed="rId3">
            <a:alphaModFix amt="35000"/>
          </a:blip>
          <a:srcRect b="10954" l="0" r="0" t="4776"/>
          <a:stretch/>
        </p:blipFill>
        <p:spPr>
          <a:xfrm>
            <a:off x="-1" y="10"/>
            <a:ext cx="12192001" cy="6857990"/>
          </a:xfrm>
          <a:prstGeom prst="rect">
            <a:avLst/>
          </a:prstGeom>
          <a:noFill/>
          <a:ln>
            <a:noFill/>
          </a:ln>
        </p:spPr>
      </p:pic>
      <p:sp>
        <p:nvSpPr>
          <p:cNvPr id="423" name="Google Shape;423;p3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ctr">
              <a:lnSpc>
                <a:spcPct val="89000"/>
              </a:lnSpc>
              <a:spcBef>
                <a:spcPts val="0"/>
              </a:spcBef>
              <a:spcAft>
                <a:spcPts val="0"/>
              </a:spcAft>
              <a:buClr>
                <a:schemeClr val="lt2"/>
              </a:buClr>
              <a:buSzPts val="4400"/>
              <a:buFont typeface="Libre Franklin"/>
              <a:buNone/>
            </a:pPr>
            <a:r>
              <a:rPr lang="en-US"/>
              <a:t>CONCLUSION</a:t>
            </a:r>
            <a:endParaRPr/>
          </a:p>
        </p:txBody>
      </p:sp>
      <p:sp>
        <p:nvSpPr>
          <p:cNvPr id="424" name="Google Shape;424;p3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p>
            <a:pPr indent="-384048" lvl="0" marL="384048" rtl="0" algn="ctr">
              <a:lnSpc>
                <a:spcPct val="94000"/>
              </a:lnSpc>
              <a:spcBef>
                <a:spcPts val="0"/>
              </a:spcBef>
              <a:spcAft>
                <a:spcPts val="0"/>
              </a:spcAft>
              <a:buClr>
                <a:schemeClr val="lt2"/>
              </a:buClr>
              <a:buSzPts val="3200"/>
              <a:buFont typeface="Libre Franklin"/>
              <a:buNone/>
            </a:pPr>
            <a:r>
              <a:rPr i="1" lang="en-US" sz="3200"/>
              <a:t>Using the datasets for the Yellow and Green taxi we tried to find the variation in the tip amounts, the preferred payment methods of the customer, how the tips vary according to the pick up time and also from this analysis we got to know that people prefer yellow taxis as they are available all over NYC.</a:t>
            </a:r>
            <a:endParaRPr/>
          </a:p>
          <a:p>
            <a:pPr indent="-384048" lvl="0" marL="384048" rtl="0" algn="l">
              <a:lnSpc>
                <a:spcPct val="94000"/>
              </a:lnSpc>
              <a:spcBef>
                <a:spcPts val="1200"/>
              </a:spcBef>
              <a:spcAft>
                <a:spcPts val="0"/>
              </a:spcAft>
              <a:buClr>
                <a:schemeClr val="lt2"/>
              </a:buClr>
              <a:buSzPts val="2000"/>
              <a:buFont typeface="Libre Franklin"/>
              <a:buNone/>
            </a:pPr>
            <a:r>
              <a:rPr lang="en-US"/>
              <a:t> </a:t>
            </a:r>
            <a:endParaRPr/>
          </a:p>
        </p:txBody>
      </p:sp>
    </p:spTree>
  </p:cSld>
  <p:clrMapOvr>
    <a:masterClrMapping/>
  </p:clrMapOvr>
  <p:transition spd="slow">
    <p:split orient="ver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32"/>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ext, road, car, outdoor&#10;&#10;Description automatically generated" id="430" name="Google Shape;430;p32"/>
          <p:cNvPicPr preferRelativeResize="0"/>
          <p:nvPr/>
        </p:nvPicPr>
        <p:blipFill rotWithShape="1">
          <a:blip r:embed="rId3">
            <a:alphaModFix/>
          </a:blip>
          <a:srcRect b="0" l="5465" r="5646" t="0"/>
          <a:stretch/>
        </p:blipFill>
        <p:spPr>
          <a:xfrm>
            <a:off x="20" y="-1"/>
            <a:ext cx="12191980" cy="6858000"/>
          </a:xfrm>
          <a:prstGeom prst="rect">
            <a:avLst/>
          </a:prstGeom>
          <a:noFill/>
          <a:ln>
            <a:noFill/>
          </a:ln>
        </p:spPr>
      </p:pic>
      <p:sp>
        <p:nvSpPr>
          <p:cNvPr id="431" name="Google Shape;431;p32"/>
          <p:cNvSpPr/>
          <p:nvPr/>
        </p:nvSpPr>
        <p:spPr>
          <a:xfrm>
            <a:off x="1527948" y="1838152"/>
            <a:ext cx="5607908" cy="3724448"/>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432" name="Google Shape;432;p32"/>
          <p:cNvSpPr/>
          <p:nvPr/>
        </p:nvSpPr>
        <p:spPr>
          <a:xfrm rot="10800000">
            <a:off x="1087261" y="1405049"/>
            <a:ext cx="2131466" cy="1830903"/>
          </a:xfrm>
          <a:custGeom>
            <a:rect b="b" l="l" r="r" t="t"/>
            <a:pathLst>
              <a:path extrusionOk="0" h="1983044" w="2308583">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txBox="1"/>
          <p:nvPr>
            <p:ph type="title"/>
          </p:nvPr>
        </p:nvSpPr>
        <p:spPr>
          <a:xfrm>
            <a:off x="1885959" y="2185352"/>
            <a:ext cx="4891887" cy="1025935"/>
          </a:xfrm>
          <a:prstGeom prst="rect">
            <a:avLst/>
          </a:prstGeom>
          <a:noFill/>
          <a:ln>
            <a:noFill/>
          </a:ln>
        </p:spPr>
        <p:txBody>
          <a:bodyPr anchorCtr="0" anchor="ctr" bIns="45700" lIns="91425" spcFirstLastPara="1" rIns="91425" wrap="square" tIns="45700">
            <a:normAutofit/>
          </a:bodyPr>
          <a:lstStyle/>
          <a:p>
            <a:pPr indent="0" lvl="0" marL="0" rtl="0" algn="l">
              <a:lnSpc>
                <a:spcPct val="89000"/>
              </a:lnSpc>
              <a:spcBef>
                <a:spcPts val="0"/>
              </a:spcBef>
              <a:spcAft>
                <a:spcPts val="0"/>
              </a:spcAft>
              <a:buClr>
                <a:schemeClr val="lt2"/>
              </a:buClr>
              <a:buSzPts val="3600"/>
              <a:buFont typeface="Libre Franklin"/>
              <a:buNone/>
            </a:pPr>
            <a:r>
              <a:rPr lang="en-US" sz="3600"/>
              <a:t>REFERENCES</a:t>
            </a:r>
            <a:endParaRPr/>
          </a:p>
        </p:txBody>
      </p:sp>
      <p:sp>
        <p:nvSpPr>
          <p:cNvPr id="434" name="Google Shape;434;p32"/>
          <p:cNvSpPr txBox="1"/>
          <p:nvPr>
            <p:ph idx="1" type="body"/>
          </p:nvPr>
        </p:nvSpPr>
        <p:spPr>
          <a:xfrm>
            <a:off x="1885958" y="3211287"/>
            <a:ext cx="5065347" cy="1985864"/>
          </a:xfrm>
          <a:prstGeom prst="rect">
            <a:avLst/>
          </a:prstGeom>
          <a:noFill/>
          <a:ln>
            <a:noFill/>
          </a:ln>
        </p:spPr>
        <p:txBody>
          <a:bodyPr anchorCtr="0" anchor="t" bIns="45700" lIns="91425" spcFirstLastPara="1" rIns="91425" wrap="square" tIns="45700">
            <a:normAutofit fontScale="32500" lnSpcReduction="20000"/>
          </a:bodyPr>
          <a:lstStyle/>
          <a:p>
            <a:pPr indent="-384048" lvl="0" marL="384048" rtl="0" algn="l">
              <a:lnSpc>
                <a:spcPct val="94000"/>
              </a:lnSpc>
              <a:spcBef>
                <a:spcPts val="0"/>
              </a:spcBef>
              <a:spcAft>
                <a:spcPts val="0"/>
              </a:spcAft>
              <a:buClr>
                <a:schemeClr val="lt2"/>
              </a:buClr>
              <a:buSzPct val="100000"/>
              <a:buChar char="■"/>
            </a:pPr>
            <a:r>
              <a:rPr lang="en-US" sz="5600" u="sng">
                <a:solidFill>
                  <a:schemeClr val="hlink"/>
                </a:solidFill>
                <a:hlinkClick r:id="rId4"/>
              </a:rPr>
              <a:t>Python Data Analysis and Visualization - Learn Interactively (educative.io)</a:t>
            </a:r>
            <a:endParaRPr sz="5600"/>
          </a:p>
          <a:p>
            <a:pPr indent="-384048" lvl="0" marL="384048" rtl="0" algn="l">
              <a:lnSpc>
                <a:spcPct val="94000"/>
              </a:lnSpc>
              <a:spcBef>
                <a:spcPts val="1200"/>
              </a:spcBef>
              <a:spcAft>
                <a:spcPts val="0"/>
              </a:spcAft>
              <a:buClr>
                <a:schemeClr val="lt2"/>
              </a:buClr>
              <a:buSzPct val="100000"/>
              <a:buChar char="■"/>
            </a:pPr>
            <a:r>
              <a:rPr lang="en-US" sz="5600" u="sng">
                <a:solidFill>
                  <a:schemeClr val="hlink"/>
                </a:solidFill>
                <a:hlinkClick r:id="rId5"/>
              </a:rPr>
              <a:t>Python Seaborn Tutorial – GeeksforGeeks</a:t>
            </a:r>
            <a:endParaRPr sz="5600"/>
          </a:p>
          <a:p>
            <a:pPr indent="-384048" lvl="0" marL="384048" rtl="0" algn="l">
              <a:lnSpc>
                <a:spcPct val="94000"/>
              </a:lnSpc>
              <a:spcBef>
                <a:spcPts val="1200"/>
              </a:spcBef>
              <a:spcAft>
                <a:spcPts val="0"/>
              </a:spcAft>
              <a:buClr>
                <a:schemeClr val="lt2"/>
              </a:buClr>
              <a:buSzPct val="100000"/>
              <a:buChar char="■"/>
            </a:pPr>
            <a:r>
              <a:rPr lang="en-US" sz="5600" u="sng">
                <a:solidFill>
                  <a:schemeClr val="hlink"/>
                </a:solidFill>
                <a:hlinkClick r:id="rId6"/>
              </a:rPr>
              <a:t>Classes - Python Programming SPRING 2022 27960 (pace.edu)</a:t>
            </a:r>
            <a:endParaRPr sz="5600"/>
          </a:p>
          <a:p>
            <a:pPr indent="-342773" lvl="0" marL="384048" rtl="0" algn="l">
              <a:lnSpc>
                <a:spcPct val="94000"/>
              </a:lnSpc>
              <a:spcBef>
                <a:spcPts val="1200"/>
              </a:spcBef>
              <a:spcAft>
                <a:spcPts val="0"/>
              </a:spcAft>
              <a:buClr>
                <a:schemeClr val="lt2"/>
              </a:buClr>
              <a:buSzPct val="100000"/>
              <a:buNone/>
            </a:pPr>
            <a:r>
              <a:t/>
            </a:r>
            <a:endParaRPr/>
          </a:p>
        </p:txBody>
      </p:sp>
    </p:spTree>
  </p:cSld>
  <p:clrMapOvr>
    <a:masterClrMapping/>
  </p:clrMapOvr>
  <p:transition spd="slow">
    <p:split orient="ver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9" name="Shape 439"/>
        <p:cNvGrpSpPr/>
        <p:nvPr/>
      </p:nvGrpSpPr>
      <p:grpSpPr>
        <a:xfrm>
          <a:off x="0" y="0"/>
          <a:ext cx="0" cy="0"/>
          <a:chOff x="0" y="0"/>
          <a:chExt cx="0" cy="0"/>
        </a:xfrm>
      </p:grpSpPr>
      <p:pic>
        <p:nvPicPr>
          <p:cNvPr descr="Woman carrying briefcase heading down road" id="440" name="Google Shape;440;p33"/>
          <p:cNvPicPr preferRelativeResize="0"/>
          <p:nvPr/>
        </p:nvPicPr>
        <p:blipFill rotWithShape="1">
          <a:blip r:embed="rId3">
            <a:alphaModFix/>
          </a:blip>
          <a:srcRect b="0" l="0" r="0" t="0"/>
          <a:stretch/>
        </p:blipFill>
        <p:spPr>
          <a:xfrm>
            <a:off x="20" y="10"/>
            <a:ext cx="12191980" cy="6859300"/>
          </a:xfrm>
          <a:prstGeom prst="rect">
            <a:avLst/>
          </a:prstGeom>
          <a:noFill/>
          <a:ln>
            <a:noFill/>
          </a:ln>
        </p:spPr>
      </p:pic>
      <p:sp>
        <p:nvSpPr>
          <p:cNvPr id="441" name="Google Shape;441;p33"/>
          <p:cNvSpPr/>
          <p:nvPr/>
        </p:nvSpPr>
        <p:spPr>
          <a:xfrm>
            <a:off x="-258" y="0"/>
            <a:ext cx="12192000" cy="6858000"/>
          </a:xfrm>
          <a:prstGeom prst="rect">
            <a:avLst/>
          </a:prstGeom>
          <a:gradFill>
            <a:gsLst>
              <a:gs pos="0">
                <a:srgbClr val="191B0E">
                  <a:alpha val="69803"/>
                </a:srgbClr>
              </a:gs>
              <a:gs pos="20000">
                <a:srgbClr val="191B0E">
                  <a:alpha val="69803"/>
                </a:srgbClr>
              </a:gs>
              <a:gs pos="100000">
                <a:schemeClr val="dk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442" name="Google Shape;442;p33"/>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444" name="Google Shape;444;p33"/>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rmAutofit/>
          </a:bodyPr>
          <a:lstStyle/>
          <a:p>
            <a:pPr indent="0" lvl="0" marL="0" rtl="0" algn="ctr">
              <a:lnSpc>
                <a:spcPct val="89000"/>
              </a:lnSpc>
              <a:spcBef>
                <a:spcPts val="0"/>
              </a:spcBef>
              <a:spcAft>
                <a:spcPts val="0"/>
              </a:spcAft>
              <a:buClr>
                <a:schemeClr val="lt2"/>
              </a:buClr>
              <a:buSzPts val="7200"/>
              <a:buFont typeface="Libre Franklin"/>
              <a:buNone/>
            </a:pPr>
            <a:r>
              <a:rPr lang="en-US">
                <a:solidFill>
                  <a:schemeClr val="lt2"/>
                </a:solidFill>
              </a:rPr>
              <a:t>THANK YOU</a:t>
            </a:r>
            <a:endParaRPr/>
          </a:p>
        </p:txBody>
      </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1" name="Shape 171"/>
        <p:cNvGrpSpPr/>
        <p:nvPr/>
      </p:nvGrpSpPr>
      <p:grpSpPr>
        <a:xfrm>
          <a:off x="0" y="0"/>
          <a:ext cx="0" cy="0"/>
          <a:chOff x="0" y="0"/>
          <a:chExt cx="0" cy="0"/>
        </a:xfrm>
      </p:grpSpPr>
      <p:sp>
        <p:nvSpPr>
          <p:cNvPr id="172" name="Google Shape;172;p4"/>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74" name="Google Shape;174;p4"/>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PROBLEM DEFINITION</a:t>
            </a:r>
            <a:endParaRPr/>
          </a:p>
        </p:txBody>
      </p:sp>
      <p:pic>
        <p:nvPicPr>
          <p:cNvPr id="175" name="Google Shape;175;p4"/>
          <p:cNvPicPr preferRelativeResize="0"/>
          <p:nvPr/>
        </p:nvPicPr>
        <p:blipFill rotWithShape="1">
          <a:blip r:embed="rId3">
            <a:alphaModFix/>
          </a:blip>
          <a:srcRect b="0" l="29284" r="34844" t="0"/>
          <a:stretch/>
        </p:blipFill>
        <p:spPr>
          <a:xfrm>
            <a:off x="-1" y="10"/>
            <a:ext cx="4373546" cy="6857990"/>
          </a:xfrm>
          <a:prstGeom prst="rect">
            <a:avLst/>
          </a:prstGeom>
          <a:noFill/>
          <a:ln>
            <a:noFill/>
          </a:ln>
        </p:spPr>
      </p:pic>
      <p:sp>
        <p:nvSpPr>
          <p:cNvPr id="176" name="Google Shape;176;p4"/>
          <p:cNvSpPr/>
          <p:nvPr/>
        </p:nvSpPr>
        <p:spPr>
          <a:xfrm>
            <a:off x="437354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txBox="1"/>
          <p:nvPr>
            <p:ph idx="1" type="body"/>
          </p:nvPr>
        </p:nvSpPr>
        <p:spPr>
          <a:xfrm>
            <a:off x="5100824" y="2286000"/>
            <a:ext cx="6176776"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 NYC yellow taxi data of year 2021 and the green taxi data of year 2021 contains the data of each trips, its distances, the amount it cost for each trip and many more things. The NYC taxi can utilize the data analysis which we have done and can help them improve their rides in future for better services.</a:t>
            </a:r>
            <a:endParaRPr/>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just">
              <a:lnSpc>
                <a:spcPct val="89000"/>
              </a:lnSpc>
              <a:spcBef>
                <a:spcPts val="0"/>
              </a:spcBef>
              <a:spcAft>
                <a:spcPts val="0"/>
              </a:spcAft>
              <a:buClr>
                <a:schemeClr val="dk2"/>
              </a:buClr>
              <a:buSzPts val="4400"/>
              <a:buFont typeface="Libre Franklin"/>
              <a:buNone/>
            </a:pPr>
            <a:r>
              <a:rPr lang="en-US"/>
              <a:t>			 DATASET USED</a:t>
            </a:r>
            <a:endParaRPr/>
          </a:p>
        </p:txBody>
      </p:sp>
      <p:sp>
        <p:nvSpPr>
          <p:cNvPr id="183" name="Google Shape;183;p5"/>
          <p:cNvSpPr txBox="1"/>
          <p:nvPr>
            <p:ph idx="1" type="body"/>
          </p:nvPr>
        </p:nvSpPr>
        <p:spPr>
          <a:xfrm>
            <a:off x="1352937" y="4281584"/>
            <a:ext cx="9619863" cy="1924439"/>
          </a:xfrm>
          <a:prstGeom prst="rect">
            <a:avLst/>
          </a:prstGeom>
          <a:noFill/>
          <a:ln>
            <a:noFill/>
          </a:ln>
        </p:spPr>
        <p:txBody>
          <a:bodyPr anchorCtr="0" anchor="t" bIns="45700" lIns="91425" spcFirstLastPara="1" rIns="91425" wrap="square" tIns="45700">
            <a:normAutofit/>
          </a:bodyPr>
          <a:lstStyle/>
          <a:p>
            <a:pPr indent="0" lvl="0" marL="0" rtl="0" algn="ctr">
              <a:lnSpc>
                <a:spcPct val="94000"/>
              </a:lnSpc>
              <a:spcBef>
                <a:spcPts val="0"/>
              </a:spcBef>
              <a:spcAft>
                <a:spcPts val="0"/>
              </a:spcAft>
              <a:buClr>
                <a:schemeClr val="dk1"/>
              </a:buClr>
              <a:buSzPts val="4000"/>
              <a:buNone/>
            </a:pPr>
            <a:r>
              <a:rPr lang="en-US" sz="4000" u="sng">
                <a:solidFill>
                  <a:schemeClr val="dk1"/>
                </a:solidFill>
                <a:hlinkClick r:id="rId3">
                  <a:extLst>
                    <a:ext uri="{A12FA001-AC4F-418D-AE19-62706E023703}">
                      <ahyp:hlinkClr val="tx"/>
                    </a:ext>
                  </a:extLst>
                </a:hlinkClick>
              </a:rPr>
              <a:t>Python Project Group 8</a:t>
            </a:r>
            <a:endParaRPr sz="4000">
              <a:solidFill>
                <a:schemeClr val="dk1"/>
              </a:solidFill>
            </a:endParaRPr>
          </a:p>
        </p:txBody>
      </p:sp>
      <p:sp>
        <p:nvSpPr>
          <p:cNvPr id="184" name="Google Shape;184;p5"/>
          <p:cNvSpPr txBox="1"/>
          <p:nvPr/>
        </p:nvSpPr>
        <p:spPr>
          <a:xfrm>
            <a:off x="3433665" y="2286304"/>
            <a:ext cx="578498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200" u="none" cap="none" strike="noStrike">
                <a:solidFill>
                  <a:schemeClr val="dk1"/>
                </a:solidFill>
                <a:latin typeface="Libre Franklin"/>
                <a:ea typeface="Libre Franklin"/>
                <a:cs typeface="Libre Franklin"/>
                <a:sym typeface="Libre Franklin"/>
              </a:rPr>
              <a:t>NYC YELLOW TAXI YEAR 2021</a:t>
            </a:r>
            <a:endParaRPr/>
          </a:p>
          <a:p>
            <a:pPr indent="0" lvl="0" marL="0" marR="0" rtl="0" algn="ctr">
              <a:spcBef>
                <a:spcPts val="0"/>
              </a:spcBef>
              <a:spcAft>
                <a:spcPts val="0"/>
              </a:spcAft>
              <a:buNone/>
            </a:pPr>
            <a:r>
              <a:rPr b="1" i="1" lang="en-US" sz="3200" u="none" cap="none" strike="noStrike">
                <a:solidFill>
                  <a:schemeClr val="dk1"/>
                </a:solidFill>
                <a:latin typeface="Libre Franklin"/>
                <a:ea typeface="Libre Franklin"/>
                <a:cs typeface="Libre Franklin"/>
                <a:sym typeface="Libre Franklin"/>
              </a:rPr>
              <a:t>NYC GREEN TAXI YEAR 2021</a:t>
            </a:r>
            <a:endParaRPr/>
          </a:p>
          <a:p>
            <a:pPr indent="0" lvl="0" marL="0" marR="0" rtl="0" algn="ctr">
              <a:spcBef>
                <a:spcPts val="0"/>
              </a:spcBef>
              <a:spcAft>
                <a:spcPts val="0"/>
              </a:spcAft>
              <a:buNone/>
            </a:pPr>
            <a:r>
              <a:rPr b="1" i="1" lang="en-US" sz="3200" u="none" cap="none" strike="noStrike">
                <a:solidFill>
                  <a:schemeClr val="dk1"/>
                </a:solidFill>
                <a:latin typeface="Libre Franklin"/>
                <a:ea typeface="Libre Franklin"/>
                <a:cs typeface="Libre Franklin"/>
                <a:sym typeface="Libre Franklin"/>
              </a:rPr>
              <a:t>FROM TLC New York Website</a:t>
            </a:r>
            <a:endParaRPr/>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ctr">
              <a:lnSpc>
                <a:spcPct val="89000"/>
              </a:lnSpc>
              <a:spcBef>
                <a:spcPts val="0"/>
              </a:spcBef>
              <a:spcAft>
                <a:spcPts val="0"/>
              </a:spcAft>
              <a:buClr>
                <a:schemeClr val="dk2"/>
              </a:buClr>
              <a:buSzPts val="4400"/>
              <a:buFont typeface="Libre Franklin"/>
              <a:buNone/>
            </a:pPr>
            <a:r>
              <a:rPr lang="en-US"/>
              <a:t>IEEE RESEARCH PAPER REFERRED </a:t>
            </a:r>
            <a:endParaRPr/>
          </a:p>
        </p:txBody>
      </p:sp>
      <p:sp>
        <p:nvSpPr>
          <p:cNvPr id="190" name="Google Shape;190;p6"/>
          <p:cNvSpPr txBox="1"/>
          <p:nvPr>
            <p:ph idx="1" type="body"/>
          </p:nvPr>
        </p:nvSpPr>
        <p:spPr>
          <a:xfrm>
            <a:off x="1604865" y="2171700"/>
            <a:ext cx="9601200" cy="251771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u="sng">
                <a:solidFill>
                  <a:schemeClr val="hlink"/>
                </a:solidFill>
                <a:hlinkClick r:id="rId3"/>
              </a:rPr>
              <a:t>https://ieeexplore-ieee-org.rlib.pace.edu/document/8258070</a:t>
            </a:r>
            <a:endParaRPr sz="2400"/>
          </a:p>
          <a:p>
            <a:pPr indent="-384048" lvl="0" marL="384048" rtl="0" algn="l">
              <a:lnSpc>
                <a:spcPct val="94000"/>
              </a:lnSpc>
              <a:spcBef>
                <a:spcPts val="1200"/>
              </a:spcBef>
              <a:spcAft>
                <a:spcPts val="0"/>
              </a:spcAft>
              <a:buClr>
                <a:schemeClr val="dk2"/>
              </a:buClr>
              <a:buSzPts val="2400"/>
              <a:buChar char="■"/>
            </a:pPr>
            <a:r>
              <a:rPr lang="en-US" sz="2400" u="sng">
                <a:solidFill>
                  <a:schemeClr val="hlink"/>
                </a:solidFill>
                <a:hlinkClick r:id="rId4"/>
              </a:rPr>
              <a:t>https://ieeexplore-ieee-org.rlib.pace.edu/document/8258070</a:t>
            </a:r>
            <a:endParaRPr sz="2400"/>
          </a:p>
          <a:p>
            <a:pPr indent="-384048" lvl="0" marL="384048" rtl="0" algn="l">
              <a:lnSpc>
                <a:spcPct val="94000"/>
              </a:lnSpc>
              <a:spcBef>
                <a:spcPts val="1200"/>
              </a:spcBef>
              <a:spcAft>
                <a:spcPts val="0"/>
              </a:spcAft>
              <a:buClr>
                <a:schemeClr val="dk2"/>
              </a:buClr>
              <a:buSzPts val="2400"/>
              <a:buChar char="■"/>
            </a:pPr>
            <a:r>
              <a:rPr lang="en-US" sz="2400" u="sng">
                <a:solidFill>
                  <a:schemeClr val="hlink"/>
                </a:solidFill>
                <a:hlinkClick r:id="rId5"/>
              </a:rPr>
              <a:t>https://ieeexplore-ieee-org.rlib.pace.edu/document/9403054</a:t>
            </a:r>
            <a:endParaRPr sz="2400"/>
          </a:p>
          <a:p>
            <a:pPr indent="-384048" lvl="0" marL="384048" rtl="0" algn="l">
              <a:lnSpc>
                <a:spcPct val="94000"/>
              </a:lnSpc>
              <a:spcBef>
                <a:spcPts val="1200"/>
              </a:spcBef>
              <a:spcAft>
                <a:spcPts val="0"/>
              </a:spcAft>
              <a:buClr>
                <a:schemeClr val="dk2"/>
              </a:buClr>
              <a:buSzPts val="2400"/>
              <a:buChar char="■"/>
            </a:pPr>
            <a:r>
              <a:rPr lang="en-US" sz="2400" u="sng">
                <a:solidFill>
                  <a:schemeClr val="hlink"/>
                </a:solidFill>
                <a:hlinkClick r:id="rId6"/>
              </a:rPr>
              <a:t>https://ieeexplore-ieee-org.rlib.pace.edu/document/8817347</a:t>
            </a:r>
            <a:endParaRPr sz="2400"/>
          </a:p>
          <a:p>
            <a:pPr indent="0" lvl="0" marL="0" rtl="0" algn="l">
              <a:lnSpc>
                <a:spcPct val="94000"/>
              </a:lnSpc>
              <a:spcBef>
                <a:spcPts val="1200"/>
              </a:spcBef>
              <a:spcAft>
                <a:spcPts val="0"/>
              </a:spcAft>
              <a:buClr>
                <a:schemeClr val="dk2"/>
              </a:buClr>
              <a:buSzPts val="2000"/>
              <a:buNone/>
            </a:pPr>
            <a:r>
              <a:t/>
            </a:r>
            <a:endParaRPr/>
          </a:p>
        </p:txBody>
      </p:sp>
    </p:spTree>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ph type="title"/>
          </p:nvPr>
        </p:nvSpPr>
        <p:spPr>
          <a:xfrm>
            <a:off x="1371600" y="685800"/>
            <a:ext cx="9601200" cy="11430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Objective</a:t>
            </a:r>
            <a:endParaRPr/>
          </a:p>
        </p:txBody>
      </p:sp>
      <p:sp>
        <p:nvSpPr>
          <p:cNvPr id="196" name="Google Shape;196;p7"/>
          <p:cNvSpPr txBox="1"/>
          <p:nvPr>
            <p:ph idx="1" type="body"/>
          </p:nvPr>
        </p:nvSpPr>
        <p:spPr>
          <a:xfrm>
            <a:off x="1371599" y="1735495"/>
            <a:ext cx="10133045" cy="4131906"/>
          </a:xfrm>
          <a:prstGeom prst="rect">
            <a:avLst/>
          </a:prstGeom>
          <a:noFill/>
          <a:ln>
            <a:noFill/>
          </a:ln>
        </p:spPr>
        <p:txBody>
          <a:bodyPr anchorCtr="0" anchor="t" bIns="45700" lIns="91425" spcFirstLastPara="1" rIns="91425" wrap="square" tIns="45700">
            <a:normAutofit fontScale="85000" lnSpcReduction="20000"/>
          </a:bodyPr>
          <a:lstStyle/>
          <a:p>
            <a:pPr indent="-384048" lvl="0" marL="384048" rtl="0" algn="l">
              <a:lnSpc>
                <a:spcPct val="94000"/>
              </a:lnSpc>
              <a:spcBef>
                <a:spcPts val="0"/>
              </a:spcBef>
              <a:spcAft>
                <a:spcPts val="0"/>
              </a:spcAft>
              <a:buClr>
                <a:schemeClr val="dk2"/>
              </a:buClr>
              <a:buSzPct val="100000"/>
              <a:buChar char="■"/>
            </a:pPr>
            <a:r>
              <a:rPr lang="en-US"/>
              <a:t>Loaded Data</a:t>
            </a:r>
            <a:endParaRPr/>
          </a:p>
          <a:p>
            <a:pPr indent="-384048" lvl="0" marL="384048" rtl="0" algn="l">
              <a:lnSpc>
                <a:spcPct val="94000"/>
              </a:lnSpc>
              <a:spcBef>
                <a:spcPts val="1200"/>
              </a:spcBef>
              <a:spcAft>
                <a:spcPts val="0"/>
              </a:spcAft>
              <a:buClr>
                <a:schemeClr val="dk2"/>
              </a:buClr>
              <a:buSzPct val="100000"/>
              <a:buChar char="■"/>
            </a:pPr>
            <a:r>
              <a:rPr lang="en-US"/>
              <a:t>Check Data Columns</a:t>
            </a:r>
            <a:endParaRPr/>
          </a:p>
          <a:p>
            <a:pPr indent="-384048" lvl="0" marL="384048" rtl="0" algn="l">
              <a:lnSpc>
                <a:spcPct val="94000"/>
              </a:lnSpc>
              <a:spcBef>
                <a:spcPts val="1200"/>
              </a:spcBef>
              <a:spcAft>
                <a:spcPts val="0"/>
              </a:spcAft>
              <a:buClr>
                <a:schemeClr val="dk2"/>
              </a:buClr>
              <a:buSzPct val="100000"/>
              <a:buChar char="■"/>
            </a:pPr>
            <a:r>
              <a:rPr lang="en-US"/>
              <a:t>Drop NULL Values</a:t>
            </a:r>
            <a:endParaRPr/>
          </a:p>
          <a:p>
            <a:pPr indent="-384048" lvl="0" marL="384048" rtl="0" algn="l">
              <a:lnSpc>
                <a:spcPct val="94000"/>
              </a:lnSpc>
              <a:spcBef>
                <a:spcPts val="1200"/>
              </a:spcBef>
              <a:spcAft>
                <a:spcPts val="0"/>
              </a:spcAft>
              <a:buClr>
                <a:schemeClr val="dk2"/>
              </a:buClr>
              <a:buSzPct val="100000"/>
              <a:buChar char="■"/>
            </a:pPr>
            <a:r>
              <a:rPr lang="en-US"/>
              <a:t>Box Plot</a:t>
            </a:r>
            <a:endParaRPr/>
          </a:p>
          <a:p>
            <a:pPr indent="-384048" lvl="0" marL="384048" rtl="0" algn="l">
              <a:lnSpc>
                <a:spcPct val="94000"/>
              </a:lnSpc>
              <a:spcBef>
                <a:spcPts val="1200"/>
              </a:spcBef>
              <a:spcAft>
                <a:spcPts val="0"/>
              </a:spcAft>
              <a:buClr>
                <a:schemeClr val="dk2"/>
              </a:buClr>
              <a:buSzPct val="100000"/>
              <a:buChar char="■"/>
            </a:pPr>
            <a:r>
              <a:rPr lang="en-US"/>
              <a:t>Histogram</a:t>
            </a:r>
            <a:endParaRPr/>
          </a:p>
          <a:p>
            <a:pPr indent="-384048" lvl="0" marL="384048" rtl="0" algn="l">
              <a:lnSpc>
                <a:spcPct val="94000"/>
              </a:lnSpc>
              <a:spcBef>
                <a:spcPts val="1200"/>
              </a:spcBef>
              <a:spcAft>
                <a:spcPts val="0"/>
              </a:spcAft>
              <a:buClr>
                <a:schemeClr val="dk2"/>
              </a:buClr>
              <a:buSzPct val="100000"/>
              <a:buChar char="■"/>
            </a:pPr>
            <a:r>
              <a:rPr lang="en-US"/>
              <a:t>HeatMap</a:t>
            </a:r>
            <a:endParaRPr/>
          </a:p>
          <a:p>
            <a:pPr indent="-384048" lvl="0" marL="384048" rtl="0" algn="l">
              <a:lnSpc>
                <a:spcPct val="94000"/>
              </a:lnSpc>
              <a:spcBef>
                <a:spcPts val="1200"/>
              </a:spcBef>
              <a:spcAft>
                <a:spcPts val="0"/>
              </a:spcAft>
              <a:buClr>
                <a:schemeClr val="dk2"/>
              </a:buClr>
              <a:buSzPct val="100000"/>
              <a:buChar char="■"/>
            </a:pPr>
            <a:r>
              <a:rPr lang="en-US"/>
              <a:t>Merging</a:t>
            </a:r>
            <a:endParaRPr/>
          </a:p>
          <a:p>
            <a:pPr indent="-384048" lvl="0" marL="384048" rtl="0" algn="l">
              <a:lnSpc>
                <a:spcPct val="94000"/>
              </a:lnSpc>
              <a:spcBef>
                <a:spcPts val="1200"/>
              </a:spcBef>
              <a:spcAft>
                <a:spcPts val="0"/>
              </a:spcAft>
              <a:buClr>
                <a:schemeClr val="dk2"/>
              </a:buClr>
              <a:buSzPct val="100000"/>
              <a:buChar char="■"/>
            </a:pPr>
            <a:r>
              <a:rPr lang="en-US"/>
              <a:t>Slicing</a:t>
            </a:r>
            <a:endParaRPr/>
          </a:p>
          <a:p>
            <a:pPr indent="-384048" lvl="0" marL="384048" rtl="0" algn="l">
              <a:lnSpc>
                <a:spcPct val="94000"/>
              </a:lnSpc>
              <a:spcBef>
                <a:spcPts val="1200"/>
              </a:spcBef>
              <a:spcAft>
                <a:spcPts val="0"/>
              </a:spcAft>
              <a:buClr>
                <a:schemeClr val="dk2"/>
              </a:buClr>
              <a:buSzPct val="100000"/>
              <a:buChar char="■"/>
            </a:pPr>
            <a:r>
              <a:rPr lang="en-US"/>
              <a:t>Matrix Form</a:t>
            </a:r>
            <a:endParaRPr/>
          </a:p>
          <a:p>
            <a:pPr indent="-384048" lvl="0" marL="384048" rtl="0" algn="l">
              <a:lnSpc>
                <a:spcPct val="94000"/>
              </a:lnSpc>
              <a:spcBef>
                <a:spcPts val="1200"/>
              </a:spcBef>
              <a:spcAft>
                <a:spcPts val="0"/>
              </a:spcAft>
              <a:buClr>
                <a:schemeClr val="dk2"/>
              </a:buClr>
              <a:buSzPct val="100000"/>
              <a:buChar char="■"/>
            </a:pPr>
            <a:r>
              <a:rPr lang="en-US"/>
              <a:t>Uploaded Data to NumPy</a:t>
            </a:r>
            <a:endParaRPr/>
          </a:p>
          <a:p>
            <a:pPr indent="-384048" lvl="0" marL="384048" rtl="0" algn="l">
              <a:lnSpc>
                <a:spcPct val="94000"/>
              </a:lnSpc>
              <a:spcBef>
                <a:spcPts val="1200"/>
              </a:spcBef>
              <a:spcAft>
                <a:spcPts val="0"/>
              </a:spcAft>
              <a:buClr>
                <a:schemeClr val="dk2"/>
              </a:buClr>
              <a:buSzPct val="100000"/>
              <a:buChar char="■"/>
            </a:pPr>
            <a:r>
              <a:rPr lang="en-US"/>
              <a:t>Used Libraries such as Pandas, Numpy, Seaborn, Matplotlib.</a:t>
            </a:r>
            <a:endParaRPr/>
          </a:p>
          <a:p>
            <a:pPr indent="-384048" lvl="0" marL="384048" rtl="0" algn="l">
              <a:lnSpc>
                <a:spcPct val="94000"/>
              </a:lnSpc>
              <a:spcBef>
                <a:spcPts val="1200"/>
              </a:spcBef>
              <a:spcAft>
                <a:spcPts val="0"/>
              </a:spcAft>
              <a:buClr>
                <a:schemeClr val="dk2"/>
              </a:buClr>
              <a:buSzPct val="100000"/>
              <a:buChar char="■"/>
            </a:pPr>
            <a:r>
              <a:rPr lang="en-US"/>
              <a:t>Created Classes and functions.</a:t>
            </a:r>
            <a:endParaRPr/>
          </a:p>
        </p:txBody>
      </p:sp>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0" name="Shape 200"/>
        <p:cNvGrpSpPr/>
        <p:nvPr/>
      </p:nvGrpSpPr>
      <p:grpSpPr>
        <a:xfrm>
          <a:off x="0" y="0"/>
          <a:ext cx="0" cy="0"/>
          <a:chOff x="0" y="0"/>
          <a:chExt cx="0" cy="0"/>
        </a:xfrm>
      </p:grpSpPr>
      <p:sp>
        <p:nvSpPr>
          <p:cNvPr id="201" name="Google Shape;201;p8"/>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txBox="1"/>
          <p:nvPr>
            <p:ph type="title"/>
          </p:nvPr>
        </p:nvSpPr>
        <p:spPr>
          <a:xfrm>
            <a:off x="640081" y="791570"/>
            <a:ext cx="4018839" cy="526239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lt2"/>
              </a:buClr>
              <a:buSzPts val="5400"/>
              <a:buFont typeface="Libre Franklin"/>
              <a:buNone/>
            </a:pPr>
            <a:r>
              <a:rPr lang="en-US" sz="5400">
                <a:solidFill>
                  <a:schemeClr val="lt2"/>
                </a:solidFill>
              </a:rPr>
              <a:t>DATA DICTIONARY OF NYC YELLOW TAXI</a:t>
            </a:r>
            <a:endParaRPr/>
          </a:p>
        </p:txBody>
      </p:sp>
      <p:sp>
        <p:nvSpPr>
          <p:cNvPr id="204" name="Google Shape;204;p8"/>
          <p:cNvSpPr/>
          <p:nvPr/>
        </p:nvSpPr>
        <p:spPr>
          <a:xfrm>
            <a:off x="5303520" y="376"/>
            <a:ext cx="228600" cy="6858000"/>
          </a:xfrm>
          <a:prstGeom prst="rect">
            <a:avLst/>
          </a:prstGeom>
          <a:solidFill>
            <a:srgbClr val="6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8"/>
          <p:cNvPicPr preferRelativeResize="0"/>
          <p:nvPr>
            <p:ph idx="1" type="body"/>
          </p:nvPr>
        </p:nvPicPr>
        <p:blipFill rotWithShape="1">
          <a:blip r:embed="rId3">
            <a:alphaModFix/>
          </a:blip>
          <a:srcRect b="0" l="0" r="0" t="0"/>
          <a:stretch/>
        </p:blipFill>
        <p:spPr>
          <a:xfrm>
            <a:off x="6600015" y="427601"/>
            <a:ext cx="4046571" cy="5626359"/>
          </a:xfrm>
          <a:prstGeom prst="rect">
            <a:avLst/>
          </a:prstGeom>
          <a:noFill/>
          <a:ln>
            <a:noFill/>
          </a:ln>
        </p:spPr>
      </p:pic>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 name="Shape 209"/>
        <p:cNvGrpSpPr/>
        <p:nvPr/>
      </p:nvGrpSpPr>
      <p:grpSpPr>
        <a:xfrm>
          <a:off x="0" y="0"/>
          <a:ext cx="0" cy="0"/>
          <a:chOff x="0" y="0"/>
          <a:chExt cx="0" cy="0"/>
        </a:xfrm>
      </p:grpSpPr>
      <p:sp>
        <p:nvSpPr>
          <p:cNvPr id="210" name="Google Shape;210;p9"/>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txBox="1"/>
          <p:nvPr>
            <p:ph type="title"/>
          </p:nvPr>
        </p:nvSpPr>
        <p:spPr>
          <a:xfrm>
            <a:off x="640081" y="791570"/>
            <a:ext cx="4018839" cy="526239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lt2"/>
              </a:buClr>
              <a:buSzPts val="5400"/>
              <a:buFont typeface="Libre Franklin"/>
              <a:buNone/>
            </a:pPr>
            <a:r>
              <a:rPr lang="en-US" sz="5400">
                <a:solidFill>
                  <a:schemeClr val="lt2"/>
                </a:solidFill>
              </a:rPr>
              <a:t>DATA DICTIONARY OF NYC GREEN TAXI</a:t>
            </a:r>
            <a:endParaRPr/>
          </a:p>
        </p:txBody>
      </p:sp>
      <p:sp>
        <p:nvSpPr>
          <p:cNvPr id="213" name="Google Shape;213;p9"/>
          <p:cNvSpPr/>
          <p:nvPr/>
        </p:nvSpPr>
        <p:spPr>
          <a:xfrm>
            <a:off x="5303520" y="376"/>
            <a:ext cx="228600" cy="6858000"/>
          </a:xfrm>
          <a:prstGeom prst="rect">
            <a:avLst/>
          </a:prstGeom>
          <a:solidFill>
            <a:srgbClr val="6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9"/>
          <p:cNvPicPr preferRelativeResize="0"/>
          <p:nvPr>
            <p:ph idx="1" type="body"/>
          </p:nvPr>
        </p:nvPicPr>
        <p:blipFill rotWithShape="1">
          <a:blip r:embed="rId3">
            <a:alphaModFix/>
          </a:blip>
          <a:srcRect b="0" l="11822" r="9988" t="0"/>
          <a:stretch/>
        </p:blipFill>
        <p:spPr>
          <a:xfrm>
            <a:off x="6755363" y="317241"/>
            <a:ext cx="3825551" cy="5019869"/>
          </a:xfrm>
          <a:prstGeom prst="rect">
            <a:avLst/>
          </a:prstGeom>
          <a:noFill/>
          <a:ln>
            <a:noFill/>
          </a:ln>
        </p:spPr>
      </p:pic>
      <p:pic>
        <p:nvPicPr>
          <p:cNvPr id="215" name="Google Shape;215;p9"/>
          <p:cNvPicPr preferRelativeResize="0"/>
          <p:nvPr/>
        </p:nvPicPr>
        <p:blipFill rotWithShape="1">
          <a:blip r:embed="rId4">
            <a:alphaModFix/>
          </a:blip>
          <a:srcRect b="0" l="0" r="0" t="0"/>
          <a:stretch/>
        </p:blipFill>
        <p:spPr>
          <a:xfrm>
            <a:off x="6755363" y="5337110"/>
            <a:ext cx="3825551" cy="792549"/>
          </a:xfrm>
          <a:prstGeom prst="rect">
            <a:avLst/>
          </a:prstGeom>
          <a:noFill/>
          <a:ln>
            <a:noFill/>
          </a:ln>
        </p:spPr>
      </p:pic>
    </p:spTree>
  </p:cSld>
  <p:clrMapOvr>
    <a:masterClrMapping/>
  </p:clrMapOvr>
  <p:transition spd="slow">
    <p:split orient="vert"/>
  </p:transition>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2022-03-23T18:36:04Z</dcterms:created>
  <dc:creator>Sawant, Ms. Vidisha Vijay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